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77" r:id="rId2"/>
    <p:sldId id="311" r:id="rId3"/>
    <p:sldId id="472" r:id="rId4"/>
    <p:sldId id="474" r:id="rId5"/>
    <p:sldId id="456" r:id="rId6"/>
    <p:sldId id="455" r:id="rId7"/>
    <p:sldId id="457" r:id="rId8"/>
    <p:sldId id="471" r:id="rId9"/>
    <p:sldId id="462" r:id="rId10"/>
    <p:sldId id="458" r:id="rId11"/>
    <p:sldId id="459" r:id="rId12"/>
    <p:sldId id="460" r:id="rId13"/>
    <p:sldId id="464" r:id="rId14"/>
    <p:sldId id="380" r:id="rId15"/>
    <p:sldId id="382" r:id="rId16"/>
    <p:sldId id="483" r:id="rId17"/>
    <p:sldId id="485" r:id="rId18"/>
    <p:sldId id="484" r:id="rId19"/>
    <p:sldId id="486" r:id="rId20"/>
    <p:sldId id="487" r:id="rId21"/>
    <p:sldId id="489" r:id="rId22"/>
    <p:sldId id="491" r:id="rId23"/>
    <p:sldId id="493" r:id="rId24"/>
    <p:sldId id="494" r:id="rId25"/>
    <p:sldId id="495" r:id="rId26"/>
    <p:sldId id="496" r:id="rId27"/>
    <p:sldId id="497" r:id="rId28"/>
    <p:sldId id="501" r:id="rId29"/>
    <p:sldId id="502" r:id="rId30"/>
    <p:sldId id="503" r:id="rId31"/>
    <p:sldId id="476" r:id="rId32"/>
    <p:sldId id="479" r:id="rId33"/>
    <p:sldId id="478" r:id="rId34"/>
    <p:sldId id="480" r:id="rId35"/>
    <p:sldId id="310" r:id="rId36"/>
    <p:sldId id="475" r:id="rId37"/>
    <p:sldId id="477" r:id="rId3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Horn" initials="skh" lastIdx="4" clrIdx="0"/>
  <p:cmAuthor id="1" name="noi34222" initials="n" lastIdx="24" clrIdx="1"/>
  <p:cmAuthor id="2" name="Michael Skiffington" initials="m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87" autoAdjust="0"/>
    <p:restoredTop sz="88244" autoAdjust="0"/>
  </p:normalViewPr>
  <p:slideViewPr>
    <p:cSldViewPr>
      <p:cViewPr varScale="1">
        <p:scale>
          <a:sx n="79" d="100"/>
          <a:sy n="79" d="100"/>
        </p:scale>
        <p:origin x="-990" y="-84"/>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1500" y="-108"/>
      </p:cViewPr>
      <p:guideLst>
        <p:guide orient="horz" pos="2928"/>
        <p:guide pos="216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25" tIns="45713" rIns="91425" bIns="45713" rtlCol="0"/>
          <a:lstStyle>
            <a:lvl1pPr algn="l">
              <a:defRPr sz="1200" dirty="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25" tIns="45713" rIns="91425" bIns="45713" rtlCol="0"/>
          <a:lstStyle>
            <a:lvl1pPr algn="r">
              <a:defRPr sz="1200" smtClean="0">
                <a:cs typeface="+mn-cs"/>
              </a:defRPr>
            </a:lvl1pPr>
          </a:lstStyle>
          <a:p>
            <a:pPr>
              <a:defRPr/>
            </a:pPr>
            <a:fld id="{040C9614-0856-482C-8EA0-F3927A438F9F}" type="datetimeFigureOut">
              <a:rPr lang="en-US"/>
              <a:pPr>
                <a:defRPr/>
              </a:pPr>
              <a:t>11/26/2012</a:t>
            </a:fld>
            <a:endParaRPr lang="en-US" dirty="0"/>
          </a:p>
        </p:txBody>
      </p:sp>
      <p:sp>
        <p:nvSpPr>
          <p:cNvPr id="4" name="Footer Placeholder 3"/>
          <p:cNvSpPr>
            <a:spLocks noGrp="1"/>
          </p:cNvSpPr>
          <p:nvPr>
            <p:ph type="ftr" sz="quarter" idx="2"/>
          </p:nvPr>
        </p:nvSpPr>
        <p:spPr>
          <a:xfrm>
            <a:off x="0" y="8829675"/>
            <a:ext cx="2982913" cy="465138"/>
          </a:xfrm>
          <a:prstGeom prst="rect">
            <a:avLst/>
          </a:prstGeom>
        </p:spPr>
        <p:txBody>
          <a:bodyPr vert="horz" lIns="91425" tIns="45713" rIns="91425" bIns="45713" rtlCol="0" anchor="b"/>
          <a:lstStyle>
            <a:lvl1pPr algn="l">
              <a:defRPr sz="1200" dirty="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25" tIns="45713" rIns="91425" bIns="45713" rtlCol="0" anchor="b"/>
          <a:lstStyle>
            <a:lvl1pPr algn="r">
              <a:defRPr sz="1200" smtClean="0">
                <a:cs typeface="+mn-cs"/>
              </a:defRPr>
            </a:lvl1pPr>
          </a:lstStyle>
          <a:p>
            <a:pPr>
              <a:defRPr/>
            </a:pPr>
            <a:fld id="{89F7B27D-5A79-477D-9449-369D830CF703}" type="slidenum">
              <a:rPr lang="en-US"/>
              <a:pPr>
                <a:defRPr/>
              </a:pPr>
              <a:t>‹#›</a:t>
            </a:fld>
            <a:endParaRPr lang="en-US" dirty="0"/>
          </a:p>
        </p:txBody>
      </p:sp>
    </p:spTree>
    <p:extLst>
      <p:ext uri="{BB962C8B-B14F-4D97-AF65-F5344CB8AC3E}">
        <p14:creationId xmlns:p14="http://schemas.microsoft.com/office/powerpoint/2010/main" xmlns="" val="1170401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31" tIns="46216" rIns="92431" bIns="46216" rtlCol="0"/>
          <a:lstStyle>
            <a:lvl1pPr algn="l">
              <a:defRPr sz="1200" dirty="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2431" tIns="46216" rIns="92431" bIns="46216" rtlCol="0"/>
          <a:lstStyle>
            <a:lvl1pPr algn="r">
              <a:defRPr sz="1200" smtClean="0">
                <a:cs typeface="+mn-cs"/>
              </a:defRPr>
            </a:lvl1pPr>
          </a:lstStyle>
          <a:p>
            <a:pPr>
              <a:defRPr/>
            </a:pPr>
            <a:fld id="{B32DF411-08FC-4EE9-821C-C1D87E84914C}" type="datetimeFigureOut">
              <a:rPr lang="en-US"/>
              <a:pPr>
                <a:defRPr/>
              </a:pPr>
              <a:t>11/26/2012</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31" tIns="46216" rIns="92431" bIns="46216" rtlCol="0" anchor="ctr"/>
          <a:lstStyle/>
          <a:p>
            <a:pPr lvl="0"/>
            <a:endParaRPr lang="en-US" noProof="0" dirty="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2431" tIns="46216" rIns="92431" bIns="462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2431" tIns="46216" rIns="92431" bIns="46216" rtlCol="0" anchor="b"/>
          <a:lstStyle>
            <a:lvl1pPr algn="r">
              <a:defRPr sz="1200" smtClean="0">
                <a:cs typeface="+mn-cs"/>
              </a:defRPr>
            </a:lvl1pPr>
          </a:lstStyle>
          <a:p>
            <a:pPr>
              <a:defRPr/>
            </a:pPr>
            <a:fld id="{3A673375-045F-4CC0-ACAE-9FE76D8FD06A}" type="slidenum">
              <a:rPr lang="en-US"/>
              <a:pPr>
                <a:defRPr/>
              </a:pPr>
              <a:t>‹#›</a:t>
            </a:fld>
            <a:endParaRPr lang="en-US" dirty="0"/>
          </a:p>
        </p:txBody>
      </p:sp>
    </p:spTree>
    <p:extLst>
      <p:ext uri="{BB962C8B-B14F-4D97-AF65-F5344CB8AC3E}">
        <p14:creationId xmlns:p14="http://schemas.microsoft.com/office/powerpoint/2010/main" xmlns="" val="17153088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39825" y="230188"/>
            <a:ext cx="4975225" cy="3732212"/>
          </a:xfrm>
          <a:noFill/>
          <a:ln>
            <a:solidFill>
              <a:srgbClr val="000000"/>
            </a:solidFill>
            <a:miter lim="800000"/>
            <a:headEnd/>
            <a:tailEnd/>
          </a:ln>
        </p:spPr>
      </p:sp>
      <p:sp>
        <p:nvSpPr>
          <p:cNvPr id="16386" name="Notes Placeholder 2"/>
          <p:cNvSpPr>
            <a:spLocks noGrp="1"/>
          </p:cNvSpPr>
          <p:nvPr>
            <p:ph type="body" idx="1"/>
          </p:nvPr>
        </p:nvSpPr>
        <p:spPr bwMode="auto">
          <a:xfrm>
            <a:off x="239713" y="4343400"/>
            <a:ext cx="6337300" cy="4419600"/>
          </a:xfrm>
          <a:noFill/>
        </p:spPr>
        <p:txBody>
          <a:bodyPr wrap="square" numCol="1" anchor="t" anchorCtr="0" compatLnSpc="1">
            <a:prstTxWarp prst="textNoShape">
              <a:avLst/>
            </a:prstTxWarp>
          </a:bodyPr>
          <a:lstStyle/>
          <a:p>
            <a:pPr>
              <a:spcBef>
                <a:spcPct val="0"/>
              </a:spcBef>
            </a:pPr>
            <a:endParaRPr lang="en-US" dirty="0" smtClean="0"/>
          </a:p>
        </p:txBody>
      </p:sp>
      <p:sp>
        <p:nvSpPr>
          <p:cNvPr id="16387"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FD39F3-C482-4F82-9FA2-DDFE532A04F9}" type="slidenum">
              <a:rPr lang="en-US">
                <a:cs typeface="Arial" charset="0"/>
              </a: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xfrm>
            <a:off x="1139825" y="230188"/>
            <a:ext cx="5483225" cy="4113212"/>
          </a:xfrm>
          <a:noFill/>
          <a:ln>
            <a:solidFill>
              <a:srgbClr val="000000"/>
            </a:solidFill>
            <a:miter lim="800000"/>
            <a:headEnd/>
            <a:tailEnd/>
          </a:ln>
        </p:spPr>
      </p:sp>
      <p:sp>
        <p:nvSpPr>
          <p:cNvPr id="99330" name="Notes Placeholder 2"/>
          <p:cNvSpPr>
            <a:spLocks noGrp="1"/>
          </p:cNvSpPr>
          <p:nvPr>
            <p:ph type="body" idx="1"/>
          </p:nvPr>
        </p:nvSpPr>
        <p:spPr bwMode="auto">
          <a:xfrm>
            <a:off x="149225" y="5486400"/>
            <a:ext cx="6657975" cy="3429000"/>
          </a:xfrm>
          <a:noFill/>
        </p:spPr>
        <p:txBody>
          <a:bodyPr wrap="square" numCol="1" anchor="t" anchorCtr="0" compatLnSpc="1">
            <a:prstTxWarp prst="textNoShape">
              <a:avLst/>
            </a:prstTxWarp>
          </a:bodyPr>
          <a:lstStyle/>
          <a:p>
            <a:pPr>
              <a:spcBef>
                <a:spcPct val="0"/>
              </a:spcBef>
            </a:pPr>
            <a:endParaRPr lang="en-US" dirty="0" smtClean="0"/>
          </a:p>
        </p:txBody>
      </p:sp>
      <p:sp>
        <p:nvSpPr>
          <p:cNvPr id="99332"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57BA23-2969-493A-8D04-8BA6782BCFDF}" type="slidenum">
              <a:rPr lang="en-US">
                <a:cs typeface="Arial" charset="0"/>
              </a:rPr>
              <a:pPr/>
              <a:t>36</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139825" y="230188"/>
            <a:ext cx="4975225" cy="3732212"/>
          </a:xfrm>
          <a:noFill/>
          <a:ln>
            <a:solidFill>
              <a:srgbClr val="000000"/>
            </a:solidFill>
            <a:miter lim="800000"/>
            <a:headEnd/>
            <a:tailEnd/>
          </a:ln>
        </p:spPr>
      </p:sp>
      <p:sp>
        <p:nvSpPr>
          <p:cNvPr id="18434" name="Notes Placeholder 2"/>
          <p:cNvSpPr>
            <a:spLocks noGrp="1"/>
          </p:cNvSpPr>
          <p:nvPr>
            <p:ph type="body" idx="1"/>
          </p:nvPr>
        </p:nvSpPr>
        <p:spPr bwMode="auto">
          <a:xfrm>
            <a:off x="239713" y="4343400"/>
            <a:ext cx="6337300" cy="4419600"/>
          </a:xfrm>
          <a:noFill/>
        </p:spPr>
        <p:txBody>
          <a:bodyPr wrap="square" numCol="1" anchor="t" anchorCtr="0" compatLnSpc="1">
            <a:prstTxWarp prst="textNoShape">
              <a:avLst/>
            </a:prstTxWarp>
          </a:bodyPr>
          <a:lstStyle/>
          <a:p>
            <a:pPr>
              <a:spcBef>
                <a:spcPct val="0"/>
              </a:spcBef>
            </a:pPr>
            <a:endParaRPr lang="en-US" dirty="0" smtClean="0"/>
          </a:p>
        </p:txBody>
      </p:sp>
      <p:sp>
        <p:nvSpPr>
          <p:cNvPr id="18435"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53F735-E786-428B-A312-24374AA2B9B4}" type="slidenum">
              <a:rPr lang="en-US">
                <a:cs typeface="Arial" charset="0"/>
              </a:rPr>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673375-045F-4CC0-ACAE-9FE76D8FD06A}" type="slidenum">
              <a:rPr lang="en-US" smtClean="0"/>
              <a:pPr>
                <a:defRPr/>
              </a:pPr>
              <a:t>3</a:t>
            </a:fld>
            <a:endParaRPr lang="en-US" dirty="0"/>
          </a:p>
        </p:txBody>
      </p:sp>
    </p:spTree>
    <p:extLst>
      <p:ext uri="{BB962C8B-B14F-4D97-AF65-F5344CB8AC3E}">
        <p14:creationId xmlns:p14="http://schemas.microsoft.com/office/powerpoint/2010/main" xmlns="" val="1855882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139825" y="230188"/>
            <a:ext cx="4975225" cy="3732212"/>
          </a:xfrm>
          <a:noFill/>
          <a:ln>
            <a:solidFill>
              <a:srgbClr val="000000"/>
            </a:solidFill>
            <a:miter lim="800000"/>
            <a:headEnd/>
            <a:tailEnd/>
          </a:ln>
        </p:spPr>
      </p:sp>
      <p:sp>
        <p:nvSpPr>
          <p:cNvPr id="18434" name="Notes Placeholder 2"/>
          <p:cNvSpPr>
            <a:spLocks noGrp="1"/>
          </p:cNvSpPr>
          <p:nvPr>
            <p:ph type="body" idx="1"/>
          </p:nvPr>
        </p:nvSpPr>
        <p:spPr bwMode="auto">
          <a:xfrm>
            <a:off x="239713" y="4343400"/>
            <a:ext cx="6337300" cy="4419600"/>
          </a:xfrm>
          <a:noFill/>
        </p:spPr>
        <p:txBody>
          <a:bodyPr wrap="square" numCol="1" anchor="t" anchorCtr="0" compatLnSpc="1">
            <a:prstTxWarp prst="textNoShape">
              <a:avLst/>
            </a:prstTxWarp>
          </a:bodyPr>
          <a:lstStyle/>
          <a:p>
            <a:pPr>
              <a:spcBef>
                <a:spcPct val="0"/>
              </a:spcBef>
            </a:pPr>
            <a:endParaRPr lang="en-US" dirty="0" smtClean="0"/>
          </a:p>
        </p:txBody>
      </p:sp>
      <p:sp>
        <p:nvSpPr>
          <p:cNvPr id="18435"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53F735-E786-428B-A312-24374AA2B9B4}" type="slidenum">
              <a:rPr lang="en-US">
                <a:cs typeface="Arial" charset="0"/>
              </a:rPr>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
        <p:nvSpPr>
          <p:cNvPr id="24580" name="Slide Number Placeholder 3"/>
          <p:cNvSpPr>
            <a:spLocks noGrp="1"/>
          </p:cNvSpPr>
          <p:nvPr>
            <p:ph type="sldNum" sz="quarter" idx="5"/>
          </p:nvPr>
        </p:nvSpPr>
        <p:spPr>
          <a:noFill/>
        </p:spPr>
        <p:txBody>
          <a:bodyPr/>
          <a:lstStyle/>
          <a:p>
            <a:fld id="{927CAA78-AC5A-43DC-9955-C3261C86E80F}" type="slidenum">
              <a:rPr lang="en-US" smtClean="0"/>
              <a:pPr/>
              <a:t>31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sz="1200" kern="1200" dirty="0" smtClean="0">
                <a:solidFill>
                  <a:schemeClr val="tx1"/>
                </a:solidFill>
                <a:latin typeface="+mn-lt"/>
                <a:ea typeface="+mn-ea"/>
                <a:cs typeface="+mn-cs"/>
              </a:rPr>
              <a:t>The survey will be implemented via telephone interview.  ORI’s partner Survey Sampling International (SSI) will conduct the telephone interviews.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Between November 13 and November 30, 2012, SSI will complete between 600 and 1,000 telephone interviews (depending on the incidence) with a representative sample of Virginia businesses.  Target respondents will be business owners and managers, representing a mix of small, medium and large businesses.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Site Location Consultants are companies that work with business leaders to assess potential locations to expand and relocate their businesses.  The perceptions of these consultants can have a significant impact on the relocation of businesses into the Commonwealth of Virginia. </a:t>
            </a:r>
            <a:endParaRPr lang="en-US" dirty="0" smtClean="0"/>
          </a:p>
        </p:txBody>
      </p:sp>
      <p:sp>
        <p:nvSpPr>
          <p:cNvPr id="24580" name="Slide Number Placeholder 3"/>
          <p:cNvSpPr>
            <a:spLocks noGrp="1"/>
          </p:cNvSpPr>
          <p:nvPr>
            <p:ph type="sldNum" sz="quarter" idx="5"/>
          </p:nvPr>
        </p:nvSpPr>
        <p:spPr>
          <a:noFill/>
        </p:spPr>
        <p:txBody>
          <a:bodyPr/>
          <a:lstStyle/>
          <a:p>
            <a:fld id="{927CAA78-AC5A-43DC-9955-C3261C86E80F}" type="slidenum">
              <a:rPr lang="en-US" smtClean="0"/>
              <a:pPr/>
              <a:t>32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
        <p:nvSpPr>
          <p:cNvPr id="24580" name="Slide Number Placeholder 3"/>
          <p:cNvSpPr>
            <a:spLocks noGrp="1"/>
          </p:cNvSpPr>
          <p:nvPr>
            <p:ph type="sldNum" sz="quarter" idx="5"/>
          </p:nvPr>
        </p:nvSpPr>
        <p:spPr>
          <a:noFill/>
        </p:spPr>
        <p:txBody>
          <a:bodyPr/>
          <a:lstStyle/>
          <a:p>
            <a:fld id="{927CAA78-AC5A-43DC-9955-C3261C86E80F}" type="slidenum">
              <a:rPr lang="en-US" smtClean="0"/>
              <a:pPr/>
              <a:t>33</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sz="1200" kern="1200" smtClean="0">
                <a:solidFill>
                  <a:schemeClr val="tx1"/>
                </a:solidFill>
                <a:latin typeface="+mn-lt"/>
                <a:ea typeface="+mn-ea"/>
                <a:cs typeface="+mn-cs"/>
              </a:rPr>
              <a:t>The final comprehensive report, incorporating the results, analyses and recommendations from both surveys as well as the results of the Economic Impact Analysis will be provided to the Commonwealth early in 2013.</a:t>
            </a:r>
            <a:endParaRPr lang="en-US" sz="1200" kern="1200">
              <a:solidFill>
                <a:schemeClr val="tx1"/>
              </a:solidFill>
              <a:latin typeface="+mn-lt"/>
              <a:ea typeface="+mn-ea"/>
              <a:cs typeface="+mn-cs"/>
            </a:endParaRPr>
          </a:p>
        </p:txBody>
      </p:sp>
      <p:sp>
        <p:nvSpPr>
          <p:cNvPr id="24580" name="Slide Number Placeholder 3"/>
          <p:cNvSpPr>
            <a:spLocks noGrp="1"/>
          </p:cNvSpPr>
          <p:nvPr>
            <p:ph type="sldNum" sz="quarter" idx="5"/>
          </p:nvPr>
        </p:nvSpPr>
        <p:spPr>
          <a:noFill/>
        </p:spPr>
        <p:txBody>
          <a:bodyPr/>
          <a:lstStyle/>
          <a:p>
            <a:fld id="{927CAA78-AC5A-43DC-9955-C3261C86E80F}" type="slidenum">
              <a:rPr lang="en-US" smtClean="0"/>
              <a:pPr/>
              <a:t>34</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xfrm>
            <a:off x="1139825" y="230188"/>
            <a:ext cx="5483225" cy="4113212"/>
          </a:xfrm>
          <a:noFill/>
          <a:ln>
            <a:solidFill>
              <a:srgbClr val="000000"/>
            </a:solidFill>
            <a:miter lim="800000"/>
            <a:headEnd/>
            <a:tailEnd/>
          </a:ln>
        </p:spPr>
      </p:sp>
      <p:sp>
        <p:nvSpPr>
          <p:cNvPr id="99330" name="Notes Placeholder 2"/>
          <p:cNvSpPr>
            <a:spLocks noGrp="1"/>
          </p:cNvSpPr>
          <p:nvPr>
            <p:ph type="body" idx="1"/>
          </p:nvPr>
        </p:nvSpPr>
        <p:spPr bwMode="auto">
          <a:xfrm>
            <a:off x="149225" y="5486400"/>
            <a:ext cx="6657975" cy="3429000"/>
          </a:xfrm>
          <a:noFill/>
        </p:spPr>
        <p:txBody>
          <a:bodyPr wrap="square" numCol="1" anchor="t" anchorCtr="0" compatLnSpc="1">
            <a:prstTxWarp prst="textNoShape">
              <a:avLst/>
            </a:prstTxWarp>
          </a:bodyPr>
          <a:lstStyle/>
          <a:p>
            <a:pPr>
              <a:spcBef>
                <a:spcPct val="0"/>
              </a:spcBef>
            </a:pPr>
            <a:endParaRPr lang="en-US" dirty="0" smtClean="0"/>
          </a:p>
        </p:txBody>
      </p:sp>
      <p:sp>
        <p:nvSpPr>
          <p:cNvPr id="99332"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57BA23-2969-493A-8D04-8BA6782BCFDF}" type="slidenum">
              <a:rPr lang="en-US">
                <a:cs typeface="Arial" charset="0"/>
              </a:rPr>
              <a:pPr/>
              <a:t>35</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smtClean="0"/>
            </a:lvl1pPr>
          </a:lstStyle>
          <a:p>
            <a:pPr>
              <a:defRPr/>
            </a:pPr>
            <a:fld id="{9D736C4B-3B7F-4FE6-94C1-3ACC709FF2B6}" type="datetime1">
              <a:rPr lang="en-US"/>
              <a:pPr>
                <a:defRPr/>
              </a:pPr>
              <a:t>11/26/2012</a:t>
            </a:fld>
            <a:endParaRPr lang="en-US" dirty="0"/>
          </a:p>
        </p:txBody>
      </p:sp>
      <p:sp>
        <p:nvSpPr>
          <p:cNvPr id="8" name="Footer Placeholder 7"/>
          <p:cNvSpPr>
            <a:spLocks noGrp="1"/>
          </p:cNvSpPr>
          <p:nvPr>
            <p:ph type="ftr" sz="quarter" idx="11"/>
          </p:nvPr>
        </p:nvSpPr>
        <p:spPr/>
        <p:txBody>
          <a:bodyPr/>
          <a:lstStyle>
            <a:lvl1pPr>
              <a:defRPr dirty="0"/>
            </a:lvl1pPr>
          </a:lstStyle>
          <a:p>
            <a:pPr>
              <a:defRPr/>
            </a:pPr>
            <a:endParaRPr lang="en-US"/>
          </a:p>
        </p:txBody>
      </p:sp>
      <p:sp>
        <p:nvSpPr>
          <p:cNvPr id="9" name="Slide Number Placeholder 10"/>
          <p:cNvSpPr>
            <a:spLocks noGrp="1"/>
          </p:cNvSpPr>
          <p:nvPr>
            <p:ph type="sldNum" sz="quarter" idx="12"/>
          </p:nvPr>
        </p:nvSpPr>
        <p:spPr/>
        <p:txBody>
          <a:bodyPr/>
          <a:lstStyle>
            <a:lvl1pPr>
              <a:defRPr/>
            </a:lvl1pPr>
          </a:lstStyle>
          <a:p>
            <a:pPr>
              <a:defRPr/>
            </a:pPr>
            <a:fld id="{5163BEB8-5FEA-4433-9C2A-87E35180C00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BF901B06-71D3-47F6-B100-45911699A70F}" type="datetime1">
              <a:rPr lang="en-US"/>
              <a:pPr>
                <a:defRPr/>
              </a:pPr>
              <a:t>11/26/2012</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32AA5589-41C1-4021-83A0-91E23984C24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3CA96EC2-94C8-4B41-BB6F-5E83AFC13A83}" type="datetime1">
              <a:rPr lang="en-US"/>
              <a:pPr>
                <a:defRPr/>
              </a:pPr>
              <a:t>11/26/2012</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C8D3D6C7-8B36-4C77-AF8E-3280BC29A0A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VDHlogoNew.gif"/>
          <p:cNvPicPr>
            <a:picLocks noChangeAspect="1"/>
          </p:cNvPicPr>
          <p:nvPr userDrawn="1"/>
        </p:nvPicPr>
        <p:blipFill>
          <a:blip r:embed="rId2" cstate="print"/>
          <a:srcRect/>
          <a:stretch>
            <a:fillRect/>
          </a:stretch>
        </p:blipFill>
        <p:spPr bwMode="auto">
          <a:xfrm>
            <a:off x="6781800" y="6096000"/>
            <a:ext cx="1905000" cy="365125"/>
          </a:xfrm>
          <a:prstGeom prst="rect">
            <a:avLst/>
          </a:prstGeom>
          <a:noFill/>
          <a:ln w="9525">
            <a:noFill/>
            <a:miter lim="800000"/>
            <a:headEnd/>
            <a:tailEnd/>
          </a:ln>
        </p:spPr>
      </p:pic>
      <p:pic>
        <p:nvPicPr>
          <p:cNvPr id="5" name="Picture 4" descr="deQlogow.jpg"/>
          <p:cNvPicPr>
            <a:picLocks noChangeAspect="1"/>
          </p:cNvPicPr>
          <p:nvPr userDrawn="1"/>
        </p:nvPicPr>
        <p:blipFill>
          <a:blip r:embed="rId3" cstate="print"/>
          <a:srcRect/>
          <a:stretch>
            <a:fillRect/>
          </a:stretch>
        </p:blipFill>
        <p:spPr bwMode="auto">
          <a:xfrm>
            <a:off x="3733800" y="6096000"/>
            <a:ext cx="1279525" cy="365125"/>
          </a:xfrm>
          <a:prstGeom prst="rect">
            <a:avLst/>
          </a:prstGeom>
          <a:noFill/>
          <a:ln w="9525">
            <a:noFill/>
            <a:miter lim="800000"/>
            <a:headEnd/>
            <a:tailEnd/>
          </a:ln>
        </p:spPr>
      </p:pic>
      <p:pic>
        <p:nvPicPr>
          <p:cNvPr id="6" name="Picture 7" descr="dmme.gif"/>
          <p:cNvPicPr>
            <a:picLocks noChangeAspect="1"/>
          </p:cNvPicPr>
          <p:nvPr userDrawn="1"/>
        </p:nvPicPr>
        <p:blipFill>
          <a:blip r:embed="rId4" cstate="print"/>
          <a:srcRect/>
          <a:stretch>
            <a:fillRect/>
          </a:stretch>
        </p:blipFill>
        <p:spPr bwMode="auto">
          <a:xfrm>
            <a:off x="657225" y="6096000"/>
            <a:ext cx="1171575" cy="365125"/>
          </a:xfrm>
          <a:prstGeom prst="rect">
            <a:avLst/>
          </a:prstGeom>
          <a:noFill/>
          <a:ln w="9525">
            <a:noFill/>
            <a:miter lim="800000"/>
            <a:headEnd/>
            <a:tailEnd/>
          </a:ln>
        </p:spPr>
      </p:pic>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17"/>
          <p:cNvSpPr>
            <a:spLocks noGrp="1"/>
          </p:cNvSpPr>
          <p:nvPr>
            <p:ph type="ftr" sz="quarter" idx="10"/>
          </p:nvPr>
        </p:nvSpPr>
        <p:spPr>
          <a:xfrm>
            <a:off x="533400" y="6111875"/>
            <a:ext cx="8153400" cy="365125"/>
          </a:xfrm>
        </p:spPr>
        <p:txBody>
          <a:bodyPr/>
          <a:lstStyle>
            <a:lvl1pPr>
              <a:defRPr dirty="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mtClean="0"/>
            </a:lvl1pPr>
          </a:lstStyle>
          <a:p>
            <a:pPr>
              <a:defRPr/>
            </a:pPr>
            <a:fld id="{711CD045-DC4A-4014-AE0A-24913E6172DB}" type="datetime1">
              <a:rPr lang="en-US"/>
              <a:pPr>
                <a:defRPr/>
              </a:pPr>
              <a:t>11/26/2012</a:t>
            </a:fld>
            <a:endParaRPr lang="en-US" dirty="0"/>
          </a:p>
        </p:txBody>
      </p:sp>
      <p:sp>
        <p:nvSpPr>
          <p:cNvPr id="7" name="Footer Placeholder 4"/>
          <p:cNvSpPr>
            <a:spLocks noGrp="1"/>
          </p:cNvSpPr>
          <p:nvPr>
            <p:ph type="ftr" sz="quarter" idx="11"/>
          </p:nvPr>
        </p:nvSpPr>
        <p:spPr/>
        <p:txBody>
          <a:bodyPr/>
          <a:lstStyle>
            <a:lvl1pPr>
              <a:defRPr dirty="0"/>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0C16032-69A3-48D4-B508-FF5620A6150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9E75F2BD-415C-40F2-BCA9-C66198F5933E}" type="datetime1">
              <a:rPr lang="en-US"/>
              <a:pPr>
                <a:defRPr/>
              </a:pPr>
              <a:t>11/26/2012</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7CBF8BF0-7B7F-4922-B41A-D4E9141622D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F34DCF00-F16B-434C-9562-99452F51C60B}" type="datetime1">
              <a:rPr lang="en-US"/>
              <a:pPr>
                <a:defRPr/>
              </a:pPr>
              <a:t>11/26/2012</a:t>
            </a:fld>
            <a:endParaRPr lang="en-US" dirty="0"/>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8A208884-965C-491D-9542-9C1A075FD9B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F260A23A-C864-4C92-BD78-8187C3FE9E1E}" type="datetime1">
              <a:rPr lang="en-US"/>
              <a:pPr>
                <a:defRPr/>
              </a:pPr>
              <a:t>11/26/2012</a:t>
            </a:fld>
            <a:endParaRPr lang="en-US" dirty="0"/>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050FB25-BE7F-4089-A362-B70C22F946A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smtClean="0"/>
            </a:lvl1pPr>
          </a:lstStyle>
          <a:p>
            <a:pPr>
              <a:defRPr/>
            </a:pPr>
            <a:fld id="{E48F21AE-A630-4070-8960-AB319FB913D1}" type="datetime1">
              <a:rPr lang="en-US"/>
              <a:pPr>
                <a:defRPr/>
              </a:pPr>
              <a:t>11/26/2012</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300011E1-BD69-4CEA-9DFA-A31D18B2E2F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12735A79-7053-4557-AC3C-ADA53EC8D59C}" type="datetime1">
              <a:rPr lang="en-US"/>
              <a:pPr>
                <a:defRPr/>
              </a:pPr>
              <a:t>11/26/2012</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05A9FED-4906-4EC1-9FE5-5152AB0A02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smtClean="0"/>
            </a:lvl1pPr>
          </a:lstStyle>
          <a:p>
            <a:pPr>
              <a:defRPr/>
            </a:pPr>
            <a:fld id="{B6D0C8C5-A9A6-40D8-93F1-BB1BC78951D1}" type="datetime1">
              <a:rPr lang="en-US"/>
              <a:pPr>
                <a:defRPr/>
              </a:pPr>
              <a:t>11/26/2012</a:t>
            </a:fld>
            <a:endParaRPr lang="en-US" dirty="0"/>
          </a:p>
        </p:txBody>
      </p:sp>
      <p:sp>
        <p:nvSpPr>
          <p:cNvPr id="8" name="Footer Placeholder 5"/>
          <p:cNvSpPr>
            <a:spLocks noGrp="1"/>
          </p:cNvSpPr>
          <p:nvPr>
            <p:ph type="ftr" sz="quarter" idx="11"/>
          </p:nvPr>
        </p:nvSpPr>
        <p:spPr/>
        <p:txBody>
          <a:bodyPr/>
          <a:lstStyle>
            <a:lvl1pPr>
              <a:defRPr dirty="0"/>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4DE4B0C-0A0E-4C30-BCCE-F83BD9B26ED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smtClean="0"/>
              <a:t>Click to edit Master title style</a:t>
            </a:r>
            <a:endParaRPr lang="en-US"/>
          </a:p>
        </p:txBody>
      </p:sp>
      <p:sp>
        <p:nvSpPr>
          <p:cNvPr id="76807"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rgbClr val="EEECE1">
                    <a:shade val="50000"/>
                  </a:srgbClr>
                </a:solidFill>
                <a:latin typeface="+mn-lt"/>
                <a:cs typeface="+mn-cs"/>
              </a:defRPr>
            </a:lvl1pPr>
          </a:lstStyle>
          <a:p>
            <a:pPr>
              <a:defRPr/>
            </a:pPr>
            <a:fld id="{393FE4D9-20BE-4F67-8D9F-8967388E23E7}" type="datetime1">
              <a:rPr lang="en-US"/>
              <a:pPr>
                <a:defRPr/>
              </a:pPr>
              <a:t>11/26/2012</a:t>
            </a:fld>
            <a:endParaRPr lang="en-US"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dirty="0">
                <a:solidFill>
                  <a:srgbClr val="EEECE1">
                    <a:shade val="50000"/>
                  </a:srgb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rgbClr val="EEECE1">
                    <a:shade val="50000"/>
                  </a:srgbClr>
                </a:solidFill>
                <a:latin typeface="+mn-lt"/>
                <a:cs typeface="+mn-cs"/>
              </a:defRPr>
            </a:lvl1pPr>
          </a:lstStyle>
          <a:p>
            <a:pPr>
              <a:defRPr/>
            </a:pPr>
            <a:fld id="{14318812-C22C-42CE-B772-05BBD40775D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69" r:id="rId6"/>
    <p:sldLayoutId id="2147483675" r:id="rId7"/>
    <p:sldLayoutId id="2147483668" r:id="rId8"/>
    <p:sldLayoutId id="2147483676" r:id="rId9"/>
    <p:sldLayoutId id="2147483667" r:id="rId10"/>
    <p:sldLayoutId id="2147483666" r:id="rId11"/>
  </p:sldLayoutIdLst>
  <p:hf sldNum="0" hdr="0" dt="0"/>
  <p:txStyles>
    <p:titleStyle>
      <a:lvl1pPr algn="l" rtl="0" eaLnBrk="0" fontAlgn="base" hangingPunct="0">
        <a:spcBef>
          <a:spcPct val="0"/>
        </a:spcBef>
        <a:spcAft>
          <a:spcPct val="0"/>
        </a:spcAft>
        <a:defRPr sz="3600" b="1" kern="1200">
          <a:solidFill>
            <a:srgbClr val="6594DA"/>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6594DA"/>
          </a:solidFill>
          <a:latin typeface="Verdana" pitchFamily="34" charset="0"/>
        </a:defRPr>
      </a:lvl2pPr>
      <a:lvl3pPr algn="l" rtl="0" eaLnBrk="0" fontAlgn="base" hangingPunct="0">
        <a:spcBef>
          <a:spcPct val="0"/>
        </a:spcBef>
        <a:spcAft>
          <a:spcPct val="0"/>
        </a:spcAft>
        <a:defRPr sz="3600" b="1">
          <a:solidFill>
            <a:srgbClr val="6594DA"/>
          </a:solidFill>
          <a:latin typeface="Verdana" pitchFamily="34" charset="0"/>
        </a:defRPr>
      </a:lvl3pPr>
      <a:lvl4pPr algn="l" rtl="0" eaLnBrk="0" fontAlgn="base" hangingPunct="0">
        <a:spcBef>
          <a:spcPct val="0"/>
        </a:spcBef>
        <a:spcAft>
          <a:spcPct val="0"/>
        </a:spcAft>
        <a:defRPr sz="3600" b="1">
          <a:solidFill>
            <a:srgbClr val="6594DA"/>
          </a:solidFill>
          <a:latin typeface="Verdana" pitchFamily="34" charset="0"/>
        </a:defRPr>
      </a:lvl4pPr>
      <a:lvl5pPr algn="l" rtl="0" eaLnBrk="0" fontAlgn="base" hangingPunct="0">
        <a:spcBef>
          <a:spcPct val="0"/>
        </a:spcBef>
        <a:spcAft>
          <a:spcPct val="0"/>
        </a:spcAft>
        <a:defRPr sz="3600" b="1">
          <a:solidFill>
            <a:srgbClr val="6594DA"/>
          </a:solidFill>
          <a:latin typeface="Verdana" pitchFamily="34" charset="0"/>
        </a:defRPr>
      </a:lvl5pPr>
      <a:lvl6pPr marL="457200" algn="l" rtl="0" fontAlgn="base">
        <a:spcBef>
          <a:spcPct val="0"/>
        </a:spcBef>
        <a:spcAft>
          <a:spcPct val="0"/>
        </a:spcAft>
        <a:defRPr sz="3600" b="1">
          <a:solidFill>
            <a:srgbClr val="6594DA"/>
          </a:solidFill>
          <a:latin typeface="Verdana" pitchFamily="34" charset="0"/>
        </a:defRPr>
      </a:lvl6pPr>
      <a:lvl7pPr marL="914400" algn="l" rtl="0" fontAlgn="base">
        <a:spcBef>
          <a:spcPct val="0"/>
        </a:spcBef>
        <a:spcAft>
          <a:spcPct val="0"/>
        </a:spcAft>
        <a:defRPr sz="3600" b="1">
          <a:solidFill>
            <a:srgbClr val="6594DA"/>
          </a:solidFill>
          <a:latin typeface="Verdana" pitchFamily="34" charset="0"/>
        </a:defRPr>
      </a:lvl7pPr>
      <a:lvl8pPr marL="1371600" algn="l" rtl="0" fontAlgn="base">
        <a:spcBef>
          <a:spcPct val="0"/>
        </a:spcBef>
        <a:spcAft>
          <a:spcPct val="0"/>
        </a:spcAft>
        <a:defRPr sz="3600" b="1">
          <a:solidFill>
            <a:srgbClr val="6594DA"/>
          </a:solidFill>
          <a:latin typeface="Verdana" pitchFamily="34" charset="0"/>
        </a:defRPr>
      </a:lvl8pPr>
      <a:lvl9pPr marL="1828800" algn="l" rtl="0" fontAlgn="base">
        <a:spcBef>
          <a:spcPct val="0"/>
        </a:spcBef>
        <a:spcAft>
          <a:spcPct val="0"/>
        </a:spcAft>
        <a:defRPr sz="3600" b="1">
          <a:solidFill>
            <a:srgbClr val="6594DA"/>
          </a:solidFill>
          <a:latin typeface="Verdana" pitchFamily="34" charset="0"/>
        </a:defRPr>
      </a:lvl9pPr>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FF3D39"/>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FF3D39"/>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BEFF4B"/>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1447800"/>
            <a:ext cx="8229600" cy="1139825"/>
          </a:xfrm>
        </p:spPr>
        <p:txBody>
          <a:bodyPr>
            <a:normAutofit fontScale="90000"/>
          </a:bodyPr>
          <a:lstStyle/>
          <a:p>
            <a:pPr algn="ctr">
              <a:defRPr/>
            </a:pPr>
            <a:r>
              <a:rPr lang="en-US" dirty="0" smtClean="0">
                <a:solidFill>
                  <a:schemeClr val="tx1"/>
                </a:solidFill>
              </a:rPr>
              <a:t>Uranium Working Group (UWG) </a:t>
            </a:r>
            <a:br>
              <a:rPr lang="en-US" dirty="0" smtClean="0">
                <a:solidFill>
                  <a:schemeClr val="tx1"/>
                </a:solidFill>
              </a:rPr>
            </a:br>
            <a:r>
              <a:rPr lang="en-US" dirty="0" smtClean="0">
                <a:solidFill>
                  <a:schemeClr val="tx1"/>
                </a:solidFill>
              </a:rPr>
              <a:t>Public Meeting</a:t>
            </a:r>
            <a:endParaRPr lang="en-US" dirty="0">
              <a:solidFill>
                <a:schemeClr val="tx1"/>
              </a:solidFill>
            </a:endParaRPr>
          </a:p>
        </p:txBody>
      </p:sp>
      <p:sp>
        <p:nvSpPr>
          <p:cNvPr id="13" name="Rectangle 12"/>
          <p:cNvSpPr/>
          <p:nvPr/>
        </p:nvSpPr>
        <p:spPr>
          <a:xfrm>
            <a:off x="990600" y="3124200"/>
            <a:ext cx="7010400" cy="707886"/>
          </a:xfrm>
          <a:prstGeom prst="rect">
            <a:avLst/>
          </a:prstGeom>
        </p:spPr>
        <p:txBody>
          <a:bodyPr>
            <a:spAutoFit/>
          </a:bodyPr>
          <a:lstStyle/>
          <a:p>
            <a:pPr algn="ctr">
              <a:defRPr/>
            </a:pPr>
            <a:r>
              <a:rPr lang="en-US" sz="2000" b="1" dirty="0" smtClean="0">
                <a:latin typeface="+mj-lt"/>
                <a:cs typeface="+mn-cs"/>
              </a:rPr>
              <a:t>Science Museum of Virginia</a:t>
            </a:r>
          </a:p>
          <a:p>
            <a:pPr algn="ctr">
              <a:defRPr/>
            </a:pPr>
            <a:r>
              <a:rPr lang="en-US" sz="2000" b="1" dirty="0" smtClean="0">
                <a:latin typeface="+mj-lt"/>
                <a:cs typeface="+mn-cs"/>
              </a:rPr>
              <a:t>November 27,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533400" y="1447800"/>
            <a:ext cx="8183562" cy="4187825"/>
          </a:xfrm>
        </p:spPr>
        <p:txBody>
          <a:bodyPr/>
          <a:lstStyle/>
          <a:p>
            <a:pPr>
              <a:buFont typeface="Wingdings 2" pitchFamily="18" charset="2"/>
              <a:buNone/>
            </a:pPr>
            <a:r>
              <a:rPr lang="en-US" sz="3200" b="1" dirty="0" smtClean="0">
                <a:latin typeface="Calibri" pitchFamily="34" charset="0"/>
              </a:rPr>
              <a:t>MSHA Airborne Contaminant Standards:</a:t>
            </a:r>
          </a:p>
          <a:p>
            <a:pPr>
              <a:buFont typeface="Wingdings 2" pitchFamily="18" charset="2"/>
              <a:buNone/>
            </a:pPr>
            <a:endParaRPr lang="en-US" sz="1200" b="1" dirty="0" smtClean="0">
              <a:latin typeface="Calibri" pitchFamily="34" charset="0"/>
            </a:endParaRPr>
          </a:p>
          <a:p>
            <a:pPr>
              <a:spcBef>
                <a:spcPts val="0"/>
              </a:spcBef>
              <a:buClrTx/>
            </a:pPr>
            <a:r>
              <a:rPr lang="en-US" sz="2600" dirty="0" smtClean="0">
                <a:latin typeface="Calibri" pitchFamily="34" charset="0"/>
              </a:rPr>
              <a:t>Require that exposure to any contaminant not exceed established threshold limit values for chemical substances.</a:t>
            </a:r>
          </a:p>
          <a:p>
            <a:pPr>
              <a:spcBef>
                <a:spcPts val="0"/>
              </a:spcBef>
              <a:buClrTx/>
            </a:pPr>
            <a:endParaRPr lang="en-US" sz="1200" dirty="0" smtClean="0">
              <a:latin typeface="Calibri" pitchFamily="34" charset="0"/>
            </a:endParaRPr>
          </a:p>
          <a:p>
            <a:pPr>
              <a:spcBef>
                <a:spcPts val="0"/>
              </a:spcBef>
              <a:buClrTx/>
            </a:pPr>
            <a:r>
              <a:rPr lang="en-US" sz="2600" dirty="0" smtClean="0">
                <a:latin typeface="Calibri" pitchFamily="34" charset="0"/>
              </a:rPr>
              <a:t>Require engineering controls to limit exposures and under certain circumstances allow the use of Personal Protective </a:t>
            </a:r>
            <a:r>
              <a:rPr lang="en-US" sz="2600" dirty="0" smtClean="0">
                <a:latin typeface="Calibri" pitchFamily="34" charset="0"/>
              </a:rPr>
              <a:t>Equipment (PPE).</a:t>
            </a:r>
            <a:endParaRPr lang="en-US" sz="2600" dirty="0" smtClean="0">
              <a:latin typeface="Calibri" pitchFamily="34" charset="0"/>
            </a:endParaRPr>
          </a:p>
          <a:p>
            <a:pPr>
              <a:buClrTx/>
            </a:pPr>
            <a:endParaRPr lang="en-US" sz="2400" dirty="0" smtClean="0">
              <a:latin typeface="Calibri" pitchFamily="34" charset="0"/>
            </a:endParaRPr>
          </a:p>
          <a:p>
            <a:pPr>
              <a:buClrTx/>
              <a:buNone/>
            </a:pPr>
            <a:endParaRPr lang="en-US" dirty="0" smtClean="0">
              <a:latin typeface="Calibri" pitchFamily="34" charset="0"/>
            </a:endParaRPr>
          </a:p>
          <a:p>
            <a:pPr>
              <a:buFont typeface="Wingdings 2" pitchFamily="18" charset="2"/>
              <a:buNone/>
            </a:pPr>
            <a:endParaRPr lang="en-US"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457200" y="1219200"/>
            <a:ext cx="8183562" cy="4724400"/>
          </a:xfrm>
        </p:spPr>
        <p:txBody>
          <a:bodyPr/>
          <a:lstStyle/>
          <a:p>
            <a:pPr>
              <a:buFont typeface="Wingdings 2" pitchFamily="18" charset="2"/>
              <a:buNone/>
            </a:pPr>
            <a:r>
              <a:rPr lang="en-US" sz="3200" b="1" dirty="0" smtClean="0">
                <a:latin typeface="Calibri" pitchFamily="34" charset="0"/>
              </a:rPr>
              <a:t>MSHA Standards:</a:t>
            </a:r>
          </a:p>
          <a:p>
            <a:pPr marL="0" indent="0">
              <a:buClrTx/>
              <a:buNone/>
            </a:pPr>
            <a:endParaRPr lang="en-US" sz="1200" dirty="0" smtClean="0">
              <a:latin typeface="Calibri" pitchFamily="34" charset="0"/>
            </a:endParaRPr>
          </a:p>
          <a:p>
            <a:pPr>
              <a:buClrTx/>
            </a:pPr>
            <a:r>
              <a:rPr lang="en-US" sz="2600" dirty="0" smtClean="0">
                <a:latin typeface="Calibri" pitchFamily="34" charset="0"/>
              </a:rPr>
              <a:t>Address Diesel Particulate Matter (DPM) for underground miners, including exposure limits and requirements for PPE, fuel, maintenance, engines, miner training, exposure monitoring, and recordkeeping.</a:t>
            </a:r>
          </a:p>
          <a:p>
            <a:pPr>
              <a:buClrTx/>
            </a:pPr>
            <a:endParaRPr lang="en-US" sz="1200" dirty="0" smtClean="0">
              <a:latin typeface="Calibri" pitchFamily="34" charset="0"/>
            </a:endParaRPr>
          </a:p>
        </p:txBody>
      </p:sp>
      <p:sp>
        <p:nvSpPr>
          <p:cNvPr id="11268" name="Footer Placeholder 3"/>
          <p:cNvSpPr>
            <a:spLocks noGrp="1"/>
          </p:cNvSpPr>
          <p:nvPr>
            <p:ph type="ftr"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endParaRPr lang="en-US" smtClean="0">
              <a:solidFill>
                <a:srgbClr val="AFADA5"/>
              </a:solidFill>
            </a:endParaRPr>
          </a:p>
        </p:txBody>
      </p:sp>
      <p:sp>
        <p:nvSpPr>
          <p:cNvPr id="6"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533400" y="1295400"/>
            <a:ext cx="8183562" cy="4492625"/>
          </a:xfrm>
        </p:spPr>
        <p:txBody>
          <a:bodyPr/>
          <a:lstStyle/>
          <a:p>
            <a:pPr>
              <a:buFont typeface="Wingdings 2" pitchFamily="18" charset="2"/>
              <a:buNone/>
            </a:pPr>
            <a:r>
              <a:rPr lang="en-US" sz="3200" b="1" dirty="0" smtClean="0">
                <a:latin typeface="Calibri" pitchFamily="34" charset="0"/>
              </a:rPr>
              <a:t>MSHA Noise Standards:</a:t>
            </a:r>
          </a:p>
          <a:p>
            <a:pPr>
              <a:buFont typeface="Wingdings 2" pitchFamily="18" charset="2"/>
              <a:buNone/>
            </a:pPr>
            <a:endParaRPr lang="en-US" sz="1200" b="1" dirty="0" smtClean="0">
              <a:latin typeface="Calibri" pitchFamily="34" charset="0"/>
            </a:endParaRPr>
          </a:p>
          <a:p>
            <a:pPr>
              <a:spcBef>
                <a:spcPts val="0"/>
              </a:spcBef>
              <a:buClrTx/>
            </a:pPr>
            <a:r>
              <a:rPr lang="en-US" sz="2400" dirty="0" smtClean="0">
                <a:latin typeface="Calibri" pitchFamily="34" charset="0"/>
              </a:rPr>
              <a:t>Occupational Noise Exposure limits apply to all mining and milling activities.  </a:t>
            </a:r>
          </a:p>
          <a:p>
            <a:pPr>
              <a:spcBef>
                <a:spcPts val="0"/>
              </a:spcBef>
              <a:buClrTx/>
            </a:pPr>
            <a:endParaRPr lang="en-US" sz="1200" dirty="0" smtClean="0">
              <a:latin typeface="Calibri" pitchFamily="34" charset="0"/>
            </a:endParaRPr>
          </a:p>
          <a:p>
            <a:pPr>
              <a:spcBef>
                <a:spcPts val="0"/>
              </a:spcBef>
              <a:buClrTx/>
            </a:pPr>
            <a:r>
              <a:rPr lang="en-US" sz="2400" dirty="0" smtClean="0">
                <a:latin typeface="Calibri" pitchFamily="34" charset="0"/>
              </a:rPr>
              <a:t>Permissible exposure level of 90 </a:t>
            </a:r>
            <a:r>
              <a:rPr lang="en-US" sz="2400" dirty="0" err="1" smtClean="0">
                <a:latin typeface="Calibri" pitchFamily="34" charset="0"/>
              </a:rPr>
              <a:t>dBA</a:t>
            </a:r>
            <a:r>
              <a:rPr lang="en-US" sz="2400" dirty="0" smtClean="0">
                <a:latin typeface="Calibri" pitchFamily="34" charset="0"/>
              </a:rPr>
              <a:t> with an action level of 85 </a:t>
            </a:r>
            <a:r>
              <a:rPr lang="en-US" sz="2400" dirty="0" err="1" smtClean="0">
                <a:latin typeface="Calibri" pitchFamily="34" charset="0"/>
              </a:rPr>
              <a:t>dBA</a:t>
            </a:r>
            <a:r>
              <a:rPr lang="en-US" sz="2400" dirty="0" smtClean="0">
                <a:latin typeface="Calibri" pitchFamily="34" charset="0"/>
              </a:rPr>
              <a:t> for an 8-hour Time Weighted Average. </a:t>
            </a:r>
          </a:p>
          <a:p>
            <a:pPr>
              <a:spcBef>
                <a:spcPts val="0"/>
              </a:spcBef>
              <a:buClrTx/>
            </a:pPr>
            <a:endParaRPr lang="en-US" sz="1200" dirty="0" smtClean="0">
              <a:latin typeface="Calibri" pitchFamily="34" charset="0"/>
            </a:endParaRPr>
          </a:p>
          <a:p>
            <a:pPr>
              <a:spcBef>
                <a:spcPts val="0"/>
              </a:spcBef>
              <a:buClrTx/>
            </a:pPr>
            <a:r>
              <a:rPr lang="en-US" sz="2400" dirty="0" smtClean="0">
                <a:latin typeface="Calibri" pitchFamily="34" charset="0"/>
              </a:rPr>
              <a:t>Miners whose exposure exceeds the action level must be enrolled in a Hearing Conservation Program and must have annual audiograms.</a:t>
            </a:r>
          </a:p>
          <a:p>
            <a:pPr>
              <a:buFont typeface="Wingdings 2" pitchFamily="18" charset="2"/>
              <a:buNone/>
            </a:pPr>
            <a:endParaRPr lang="en-US" dirty="0" smtClean="0"/>
          </a:p>
          <a:p>
            <a:endParaRPr lang="en-US"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57200" y="1295400"/>
            <a:ext cx="8183562" cy="4568825"/>
          </a:xfrm>
        </p:spPr>
        <p:txBody>
          <a:bodyPr/>
          <a:lstStyle/>
          <a:p>
            <a:pPr>
              <a:buFont typeface="Wingdings 2" pitchFamily="18" charset="2"/>
              <a:buNone/>
            </a:pPr>
            <a:r>
              <a:rPr lang="en-US" sz="3200" b="1" dirty="0" smtClean="0">
                <a:latin typeface="Calibri" pitchFamily="34" charset="0"/>
              </a:rPr>
              <a:t>DMME Safety Standards:</a:t>
            </a:r>
          </a:p>
          <a:p>
            <a:pPr>
              <a:buFont typeface="Wingdings 2" pitchFamily="18" charset="2"/>
              <a:buNone/>
            </a:pPr>
            <a:endParaRPr lang="en-US" sz="1200" b="1" dirty="0" smtClean="0">
              <a:latin typeface="Calibri" pitchFamily="34" charset="0"/>
            </a:endParaRPr>
          </a:p>
          <a:p>
            <a:pPr>
              <a:spcBef>
                <a:spcPts val="0"/>
              </a:spcBef>
              <a:buClrTx/>
            </a:pPr>
            <a:r>
              <a:rPr lang="en-US" dirty="0" smtClean="0">
                <a:latin typeface="Calibri" pitchFamily="34" charset="0"/>
              </a:rPr>
              <a:t>DMME regulates miner safety in the Commonwealth, and DMME regulations parallel the existing MSHA standards.</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By statute, DMME does not inspect surface mines for mine safety where MSHA inspections take place.</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DMME inspects all underground mines for mine safety, regardless of MSHA inspection status.</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183880" cy="4343400"/>
          </a:xfrm>
        </p:spPr>
        <p:txBody>
          <a:bodyPr/>
          <a:lstStyle/>
          <a:p>
            <a:pPr>
              <a:spcBef>
                <a:spcPts val="0"/>
              </a:spcBef>
              <a:buClrTx/>
            </a:pPr>
            <a:r>
              <a:rPr lang="en-US" sz="2600" dirty="0" smtClean="0">
                <a:latin typeface="Calibri" pitchFamily="34" charset="0"/>
              </a:rPr>
              <a:t>The Virginia Department of Emergency Management (VDEM) is the lead coordinating agency for the state’s response to large-scale emergencies. </a:t>
            </a:r>
          </a:p>
          <a:p>
            <a:pPr>
              <a:spcBef>
                <a:spcPts val="0"/>
              </a:spcBef>
              <a:buClrTx/>
            </a:pPr>
            <a:endParaRPr lang="en-US" sz="1200" dirty="0" smtClean="0">
              <a:latin typeface="Calibri" pitchFamily="34" charset="0"/>
            </a:endParaRPr>
          </a:p>
          <a:p>
            <a:pPr>
              <a:spcBef>
                <a:spcPts val="0"/>
              </a:spcBef>
              <a:buClrTx/>
            </a:pPr>
            <a:r>
              <a:rPr lang="en-US" sz="2600" dirty="0" smtClean="0">
                <a:latin typeface="Calibri" pitchFamily="34" charset="0"/>
              </a:rPr>
              <a:t>DMME is responsible for the oversight of emergency response at a mining facility and would utilize its existing </a:t>
            </a:r>
            <a:r>
              <a:rPr lang="en-US" sz="2600" dirty="0" smtClean="0">
                <a:latin typeface="Calibri" pitchFamily="34" charset="0"/>
              </a:rPr>
              <a:t>protocols at uranium mines if the moratorium were lifted.  </a:t>
            </a:r>
            <a:endParaRPr lang="en-US" sz="2600" dirty="0" smtClean="0">
              <a:latin typeface="Calibri" pitchFamily="34" charset="0"/>
            </a:endParaRPr>
          </a:p>
          <a:p>
            <a:pPr>
              <a:spcBef>
                <a:spcPts val="0"/>
              </a:spcBef>
              <a:buClrTx/>
            </a:pPr>
            <a:endParaRPr lang="en-US" sz="1200" dirty="0" smtClean="0">
              <a:latin typeface="Calibri" pitchFamily="34" charset="0"/>
            </a:endParaRPr>
          </a:p>
          <a:p>
            <a:pPr>
              <a:spcBef>
                <a:spcPts val="0"/>
              </a:spcBef>
              <a:buClrTx/>
            </a:pPr>
            <a:r>
              <a:rPr lang="en-US" sz="2600" dirty="0" smtClean="0">
                <a:latin typeface="Calibri" pitchFamily="34" charset="0"/>
              </a:rPr>
              <a:t>VDH is the state radiation control agency, and is responsible for coordinating response plans with VDEM and responding to radiation emergencies.</a:t>
            </a:r>
          </a:p>
        </p:txBody>
      </p:sp>
      <p:sp>
        <p:nvSpPr>
          <p:cNvPr id="4"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Emergency Response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031480" cy="4724400"/>
          </a:xfrm>
        </p:spPr>
        <p:txBody>
          <a:bodyPr/>
          <a:lstStyle/>
          <a:p>
            <a:pPr>
              <a:spcBef>
                <a:spcPts val="0"/>
              </a:spcBef>
              <a:buClrTx/>
            </a:pPr>
            <a:r>
              <a:rPr lang="en-US" sz="2500" dirty="0" smtClean="0">
                <a:latin typeface="Calibri" pitchFamily="34" charset="0"/>
              </a:rPr>
              <a:t>Without amending the Agreement, the NRC would remain the lead agency for </a:t>
            </a:r>
            <a:r>
              <a:rPr lang="en-US" sz="2500" dirty="0" smtClean="0">
                <a:latin typeface="Calibri" pitchFamily="34" charset="0"/>
              </a:rPr>
              <a:t>potential incidents </a:t>
            </a:r>
            <a:r>
              <a:rPr lang="en-US" sz="2500" dirty="0" smtClean="0">
                <a:latin typeface="Calibri" pitchFamily="34" charset="0"/>
              </a:rPr>
              <a:t>at </a:t>
            </a:r>
            <a:r>
              <a:rPr lang="en-US" sz="2500" dirty="0" smtClean="0">
                <a:latin typeface="Calibri" pitchFamily="34" charset="0"/>
              </a:rPr>
              <a:t>any mill licensed in the Commonwealth. </a:t>
            </a:r>
            <a:endParaRPr lang="en-US" sz="2500" dirty="0" smtClean="0">
              <a:latin typeface="Calibri" pitchFamily="34" charset="0"/>
            </a:endParaRPr>
          </a:p>
          <a:p>
            <a:pPr>
              <a:spcBef>
                <a:spcPts val="0"/>
              </a:spcBef>
              <a:buClrTx/>
            </a:pPr>
            <a:endParaRPr lang="en-US" sz="1200" dirty="0" smtClean="0">
              <a:latin typeface="Calibri" pitchFamily="34" charset="0"/>
            </a:endParaRPr>
          </a:p>
          <a:p>
            <a:pPr>
              <a:spcBef>
                <a:spcPts val="0"/>
              </a:spcBef>
              <a:buClrTx/>
            </a:pPr>
            <a:r>
              <a:rPr lang="en-US" sz="2500" dirty="0" smtClean="0">
                <a:latin typeface="Calibri" pitchFamily="34" charset="0"/>
              </a:rPr>
              <a:t>With an amended Agreement, VDH would be the lead agency for </a:t>
            </a:r>
            <a:r>
              <a:rPr lang="en-US" sz="2500" dirty="0" smtClean="0">
                <a:latin typeface="Calibri" pitchFamily="34" charset="0"/>
              </a:rPr>
              <a:t>potential incidents </a:t>
            </a:r>
            <a:r>
              <a:rPr lang="en-US" sz="2500" dirty="0" smtClean="0">
                <a:latin typeface="Calibri" pitchFamily="34" charset="0"/>
              </a:rPr>
              <a:t>at </a:t>
            </a:r>
            <a:r>
              <a:rPr lang="en-US" sz="2500" dirty="0" smtClean="0">
                <a:latin typeface="Calibri" pitchFamily="34" charset="0"/>
              </a:rPr>
              <a:t>a</a:t>
            </a:r>
            <a:r>
              <a:rPr lang="en-US" sz="2500" dirty="0" smtClean="0">
                <a:latin typeface="Calibri" pitchFamily="34" charset="0"/>
              </a:rPr>
              <a:t> </a:t>
            </a:r>
            <a:r>
              <a:rPr lang="en-US" sz="2500" dirty="0" smtClean="0">
                <a:latin typeface="Calibri" pitchFamily="34" charset="0"/>
              </a:rPr>
              <a:t>mill. </a:t>
            </a:r>
          </a:p>
          <a:p>
            <a:pPr>
              <a:spcBef>
                <a:spcPts val="0"/>
              </a:spcBef>
              <a:buClrTx/>
            </a:pPr>
            <a:endParaRPr lang="en-US" sz="1200" dirty="0" smtClean="0">
              <a:latin typeface="Calibri" pitchFamily="34" charset="0"/>
            </a:endParaRPr>
          </a:p>
          <a:p>
            <a:pPr>
              <a:spcBef>
                <a:spcPts val="0"/>
              </a:spcBef>
              <a:buClrTx/>
            </a:pPr>
            <a:r>
              <a:rPr lang="en-US" sz="2500" dirty="0" smtClean="0">
                <a:latin typeface="Calibri" pitchFamily="34" charset="0"/>
              </a:rPr>
              <a:t>Under current federal regulations, as </a:t>
            </a:r>
            <a:r>
              <a:rPr lang="en-US" sz="2500" dirty="0" smtClean="0">
                <a:latin typeface="Calibri" pitchFamily="34" charset="0"/>
              </a:rPr>
              <a:t>part of the permit/license application, the applicant must  include procedures for all types of incidents that may occur at the mine or mill and during transportation.  </a:t>
            </a:r>
            <a:endParaRPr lang="en-US" sz="1200" dirty="0" smtClean="0">
              <a:latin typeface="Calibri" pitchFamily="34" charset="0"/>
            </a:endParaRPr>
          </a:p>
          <a:p>
            <a:pPr>
              <a:spcBef>
                <a:spcPts val="0"/>
              </a:spcBef>
              <a:buClrTx/>
            </a:pPr>
            <a:r>
              <a:rPr lang="en-US" sz="2500" dirty="0" smtClean="0">
                <a:latin typeface="Calibri" pitchFamily="34" charset="0"/>
              </a:rPr>
              <a:t>These procedures would be reviewed and approved by the appropriate regulatory authority.</a:t>
            </a:r>
            <a:endParaRPr lang="en-US" sz="2500"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Emergency Response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183880" cy="4416552"/>
          </a:xfrm>
        </p:spPr>
        <p:txBody>
          <a:bodyPr/>
          <a:lstStyle/>
          <a:p>
            <a:pPr>
              <a:spcBef>
                <a:spcPts val="0"/>
              </a:spcBef>
              <a:buClr>
                <a:schemeClr val="tx1"/>
              </a:buClr>
            </a:pPr>
            <a:r>
              <a:rPr lang="en-US" dirty="0" smtClean="0">
                <a:latin typeface="Calibri" pitchFamily="34" charset="0"/>
              </a:rPr>
              <a:t>Uranium mining and milling have many unique features and issues, and a new financial assurance program should be </a:t>
            </a:r>
            <a:r>
              <a:rPr lang="en-US" dirty="0" smtClean="0">
                <a:latin typeface="Calibri" pitchFamily="34" charset="0"/>
              </a:rPr>
              <a:t>considered if the moratorium is lifted. </a:t>
            </a:r>
            <a:endParaRPr lang="en-US" dirty="0" smtClean="0">
              <a:latin typeface="Calibri" pitchFamily="34" charset="0"/>
            </a:endParaRPr>
          </a:p>
          <a:p>
            <a:pPr>
              <a:spcBef>
                <a:spcPts val="0"/>
              </a:spcBef>
              <a:buClr>
                <a:schemeClr val="tx1"/>
              </a:buClr>
            </a:pPr>
            <a:endParaRPr lang="en-US" sz="1200" dirty="0" smtClean="0">
              <a:latin typeface="Calibri" pitchFamily="34" charset="0"/>
            </a:endParaRPr>
          </a:p>
          <a:p>
            <a:pPr>
              <a:spcBef>
                <a:spcPts val="0"/>
              </a:spcBef>
              <a:buClr>
                <a:schemeClr val="tx1"/>
              </a:buClr>
            </a:pPr>
            <a:r>
              <a:rPr lang="en-US" dirty="0" smtClean="0">
                <a:latin typeface="Calibri" pitchFamily="34" charset="0"/>
              </a:rPr>
              <a:t>A financial assurance program should be established that will minimize the financial risk to the citizens of the Commonwealth. </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568952"/>
          </a:xfrm>
        </p:spPr>
        <p:txBody>
          <a:bodyPr/>
          <a:lstStyle/>
          <a:p>
            <a:pPr>
              <a:spcBef>
                <a:spcPts val="0"/>
              </a:spcBef>
              <a:buClr>
                <a:schemeClr val="tx1"/>
              </a:buClr>
            </a:pPr>
            <a:r>
              <a:rPr lang="en-US" sz="2500" dirty="0" smtClean="0">
                <a:latin typeface="Calibri" pitchFamily="34" charset="0"/>
              </a:rPr>
              <a:t>A strong financial assurance program is critical to any </a:t>
            </a:r>
            <a:r>
              <a:rPr lang="en-US" sz="2500" dirty="0" smtClean="0">
                <a:latin typeface="Calibri" pitchFamily="34" charset="0"/>
              </a:rPr>
              <a:t>proposed statutory </a:t>
            </a:r>
            <a:r>
              <a:rPr lang="en-US" sz="2500" dirty="0" smtClean="0">
                <a:latin typeface="Calibri" pitchFamily="34" charset="0"/>
              </a:rPr>
              <a:t>and regulatory framework created for the mining of uranium in order to protect the public from financial obligations for actions or inactions resulting from the operation.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500" dirty="0" smtClean="0">
                <a:latin typeface="Calibri" pitchFamily="34" charset="0"/>
              </a:rPr>
              <a:t>Such a program must take into consideration the complete life cycle of the mining from </a:t>
            </a:r>
            <a:r>
              <a:rPr lang="en-US" sz="2500" dirty="0" smtClean="0">
                <a:latin typeface="Calibri" pitchFamily="34" charset="0"/>
              </a:rPr>
              <a:t>exploration </a:t>
            </a:r>
            <a:r>
              <a:rPr lang="en-US" sz="2500" dirty="0" smtClean="0">
                <a:latin typeface="Calibri" pitchFamily="34" charset="0"/>
              </a:rPr>
              <a:t>through reclamation and closure of the mine.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500" dirty="0" smtClean="0">
                <a:latin typeface="Calibri" pitchFamily="34" charset="0"/>
              </a:rPr>
              <a:t>Financial assurances should be provided by the operator before </a:t>
            </a:r>
            <a:r>
              <a:rPr lang="en-US" sz="2500" dirty="0" smtClean="0">
                <a:latin typeface="Calibri" pitchFamily="34" charset="0"/>
              </a:rPr>
              <a:t>a</a:t>
            </a:r>
            <a:r>
              <a:rPr lang="en-US" sz="2500" dirty="0" smtClean="0">
                <a:latin typeface="Calibri" pitchFamily="34" charset="0"/>
              </a:rPr>
              <a:t> </a:t>
            </a:r>
            <a:r>
              <a:rPr lang="en-US" sz="2500" dirty="0" smtClean="0">
                <a:latin typeface="Calibri" pitchFamily="34" charset="0"/>
              </a:rPr>
              <a:t>permit is issued. </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183880" cy="4724400"/>
          </a:xfrm>
        </p:spPr>
        <p:txBody>
          <a:bodyPr/>
          <a:lstStyle/>
          <a:p>
            <a:pPr marL="0" indent="0">
              <a:spcBef>
                <a:spcPts val="0"/>
              </a:spcBef>
              <a:buClr>
                <a:schemeClr val="tx1"/>
              </a:buClr>
              <a:buNone/>
            </a:pPr>
            <a:r>
              <a:rPr lang="en-US" sz="2600" b="1" dirty="0" smtClean="0">
                <a:latin typeface="Calibri" pitchFamily="34" charset="0"/>
              </a:rPr>
              <a:t>Financial assurance should cover all potential costs. These costs should: </a:t>
            </a:r>
          </a:p>
          <a:p>
            <a:pPr>
              <a:spcBef>
                <a:spcPts val="0"/>
              </a:spcBef>
              <a:buClr>
                <a:schemeClr val="tx1"/>
              </a:buClr>
              <a:buFont typeface="Arial" pitchFamily="34" charset="0"/>
              <a:buChar char="•"/>
            </a:pPr>
            <a:endParaRPr lang="en-US" sz="1200" dirty="0" smtClean="0">
              <a:latin typeface="Calibri" pitchFamily="34" charset="0"/>
            </a:endParaRPr>
          </a:p>
          <a:p>
            <a:pPr>
              <a:spcBef>
                <a:spcPts val="0"/>
              </a:spcBef>
              <a:buClr>
                <a:schemeClr val="tx1"/>
              </a:buClr>
              <a:buSzPct val="110000"/>
              <a:buFont typeface="Arial" pitchFamily="34" charset="0"/>
              <a:buChar char="•"/>
            </a:pPr>
            <a:r>
              <a:rPr lang="en-US" sz="2400" dirty="0" smtClean="0">
                <a:latin typeface="Calibri" pitchFamily="34" charset="0"/>
              </a:rPr>
              <a:t>Address the full mine and/or mill life cycle; </a:t>
            </a:r>
          </a:p>
          <a:p>
            <a:pPr>
              <a:spcBef>
                <a:spcPts val="0"/>
              </a:spcBef>
              <a:buClr>
                <a:schemeClr val="tx1"/>
              </a:buClr>
              <a:buSzPct val="110000"/>
              <a:buFont typeface="Arial" pitchFamily="34" charset="0"/>
              <a:buChar char="•"/>
            </a:pPr>
            <a:endParaRPr lang="en-US" sz="1200" dirty="0" smtClean="0">
              <a:latin typeface="Calibri" pitchFamily="34" charset="0"/>
            </a:endParaRPr>
          </a:p>
          <a:p>
            <a:pPr>
              <a:spcBef>
                <a:spcPts val="0"/>
              </a:spcBef>
              <a:buClr>
                <a:schemeClr val="tx1"/>
              </a:buClr>
              <a:buSzPct val="110000"/>
              <a:buFont typeface="Arial" pitchFamily="34" charset="0"/>
              <a:buChar char="•"/>
            </a:pPr>
            <a:r>
              <a:rPr lang="en-US" sz="2400" dirty="0" smtClean="0">
                <a:latin typeface="Calibri" pitchFamily="34" charset="0"/>
              </a:rPr>
              <a:t>Cover all monitoring costs through post-closure site monitoring; </a:t>
            </a:r>
          </a:p>
          <a:p>
            <a:pPr>
              <a:spcBef>
                <a:spcPts val="0"/>
              </a:spcBef>
              <a:buClr>
                <a:schemeClr val="tx1"/>
              </a:buClr>
              <a:buSzPct val="110000"/>
              <a:buFont typeface="Arial" pitchFamily="34" charset="0"/>
              <a:buChar char="•"/>
            </a:pPr>
            <a:endParaRPr lang="en-US" sz="1200" dirty="0" smtClean="0">
              <a:latin typeface="Calibri" pitchFamily="34" charset="0"/>
            </a:endParaRPr>
          </a:p>
          <a:p>
            <a:pPr>
              <a:spcBef>
                <a:spcPts val="0"/>
              </a:spcBef>
              <a:buClr>
                <a:schemeClr val="tx1"/>
              </a:buClr>
              <a:buSzPct val="110000"/>
              <a:buFont typeface="Arial" pitchFamily="34" charset="0"/>
              <a:buChar char="•"/>
            </a:pPr>
            <a:r>
              <a:rPr lang="en-US" sz="2400" dirty="0" smtClean="0">
                <a:latin typeface="Calibri" pitchFamily="34" charset="0"/>
              </a:rPr>
              <a:t>Be based on having a third party contractor perform </a:t>
            </a:r>
            <a:r>
              <a:rPr lang="en-US" sz="2400" dirty="0" smtClean="0">
                <a:latin typeface="Calibri" pitchFamily="34" charset="0"/>
              </a:rPr>
              <a:t>all </a:t>
            </a:r>
            <a:r>
              <a:rPr lang="en-US" sz="2400" dirty="0" smtClean="0">
                <a:latin typeface="Calibri" pitchFamily="34" charset="0"/>
              </a:rPr>
              <a:t>necessary work; </a:t>
            </a:r>
          </a:p>
          <a:p>
            <a:pPr>
              <a:spcBef>
                <a:spcPts val="0"/>
              </a:spcBef>
              <a:buClr>
                <a:schemeClr val="tx1"/>
              </a:buClr>
              <a:buSzPct val="110000"/>
              <a:buFont typeface="Arial" pitchFamily="34" charset="0"/>
              <a:buChar char="•"/>
            </a:pPr>
            <a:endParaRPr lang="en-US" sz="1200" dirty="0" smtClean="0">
              <a:latin typeface="Calibri" pitchFamily="34" charset="0"/>
            </a:endParaRPr>
          </a:p>
          <a:p>
            <a:pPr>
              <a:spcBef>
                <a:spcPts val="0"/>
              </a:spcBef>
              <a:buClr>
                <a:schemeClr val="tx1"/>
              </a:buClr>
              <a:buSzPct val="110000"/>
              <a:buFont typeface="Arial" pitchFamily="34" charset="0"/>
              <a:buChar char="•"/>
            </a:pPr>
            <a:r>
              <a:rPr lang="en-US" sz="2400" dirty="0" smtClean="0">
                <a:latin typeface="Calibri" pitchFamily="34" charset="0"/>
              </a:rPr>
              <a:t>Be reviewed frequently to ensure that adequate funding is available, and</a:t>
            </a:r>
          </a:p>
          <a:p>
            <a:pPr>
              <a:spcBef>
                <a:spcPts val="0"/>
              </a:spcBef>
              <a:buClr>
                <a:schemeClr val="tx1"/>
              </a:buClr>
              <a:buSzPct val="110000"/>
              <a:buFont typeface="Arial" pitchFamily="34" charset="0"/>
              <a:buChar char="•"/>
            </a:pPr>
            <a:endParaRPr lang="en-US" sz="1200" dirty="0" smtClean="0">
              <a:latin typeface="Calibri" pitchFamily="34" charset="0"/>
            </a:endParaRPr>
          </a:p>
          <a:p>
            <a:pPr>
              <a:spcBef>
                <a:spcPts val="0"/>
              </a:spcBef>
              <a:buClr>
                <a:schemeClr val="tx1"/>
              </a:buClr>
              <a:buSzPct val="110000"/>
              <a:buFont typeface="Arial" pitchFamily="34" charset="0"/>
              <a:buChar char="•"/>
            </a:pPr>
            <a:r>
              <a:rPr lang="en-US" sz="2400" dirty="0" smtClean="0">
                <a:latin typeface="Calibri" pitchFamily="34" charset="0"/>
              </a:rPr>
              <a:t>Be available for public review and comment. </a:t>
            </a:r>
          </a:p>
          <a:p>
            <a:pPr lvl="1"/>
            <a:endParaRPr lang="en-US" sz="1800"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568952"/>
          </a:xfrm>
        </p:spPr>
        <p:txBody>
          <a:bodyPr/>
          <a:lstStyle/>
          <a:p>
            <a:pPr>
              <a:spcBef>
                <a:spcPts val="0"/>
              </a:spcBef>
              <a:buNone/>
            </a:pPr>
            <a:r>
              <a:rPr lang="en-US" sz="3200" b="1" dirty="0" smtClean="0">
                <a:latin typeface="Calibri" pitchFamily="34" charset="0"/>
              </a:rPr>
              <a:t>Key components of a financial assurance program: </a:t>
            </a:r>
          </a:p>
          <a:p>
            <a:pPr>
              <a:spcBef>
                <a:spcPts val="0"/>
              </a:spcBef>
              <a:buNone/>
            </a:pPr>
            <a:endParaRPr lang="en-US" sz="1200" dirty="0" smtClean="0">
              <a:latin typeface="Calibri" pitchFamily="34" charset="0"/>
            </a:endParaRPr>
          </a:p>
          <a:p>
            <a:pPr>
              <a:spcBef>
                <a:spcPts val="0"/>
              </a:spcBef>
              <a:buClr>
                <a:schemeClr val="tx1"/>
              </a:buClr>
              <a:buSzPct val="100000"/>
              <a:buFont typeface="Arial" pitchFamily="34" charset="0"/>
              <a:buChar char="•"/>
            </a:pPr>
            <a:r>
              <a:rPr lang="en-US" dirty="0" smtClean="0">
                <a:latin typeface="Calibri" pitchFamily="34" charset="0"/>
              </a:rPr>
              <a:t>A performance or reclamation bond</a:t>
            </a:r>
          </a:p>
          <a:p>
            <a:pPr>
              <a:spcBef>
                <a:spcPts val="0"/>
              </a:spcBef>
              <a:buClr>
                <a:schemeClr val="tx1"/>
              </a:buClr>
              <a:buSzPct val="100000"/>
              <a:buFont typeface="Arial" pitchFamily="34" charset="0"/>
              <a:buChar char="•"/>
            </a:pPr>
            <a:endParaRPr lang="en-US" sz="1200" dirty="0">
              <a:latin typeface="Calibri" pitchFamily="34" charset="0"/>
            </a:endParaRPr>
          </a:p>
          <a:p>
            <a:pPr>
              <a:spcBef>
                <a:spcPts val="0"/>
              </a:spcBef>
              <a:buClr>
                <a:schemeClr val="tx1"/>
              </a:buClr>
              <a:buSzPct val="100000"/>
              <a:buFont typeface="Arial" pitchFamily="34" charset="0"/>
              <a:buChar char="•"/>
            </a:pPr>
            <a:r>
              <a:rPr lang="en-US" dirty="0" smtClean="0">
                <a:latin typeface="Calibri" pitchFamily="34" charset="0"/>
              </a:rPr>
              <a:t>Liability insurance</a:t>
            </a:r>
          </a:p>
          <a:p>
            <a:pPr>
              <a:spcBef>
                <a:spcPts val="0"/>
              </a:spcBef>
              <a:buClr>
                <a:schemeClr val="tx1"/>
              </a:buClr>
              <a:buSzPct val="100000"/>
              <a:buFont typeface="Arial" pitchFamily="34" charset="0"/>
              <a:buChar char="•"/>
            </a:pPr>
            <a:endParaRPr lang="en-US" sz="1200" dirty="0">
              <a:latin typeface="Calibri" pitchFamily="34" charset="0"/>
            </a:endParaRPr>
          </a:p>
          <a:p>
            <a:pPr>
              <a:spcBef>
                <a:spcPts val="0"/>
              </a:spcBef>
              <a:buClr>
                <a:schemeClr val="tx1"/>
              </a:buClr>
              <a:buSzPct val="100000"/>
              <a:buFont typeface="Arial" pitchFamily="34" charset="0"/>
              <a:buChar char="•"/>
            </a:pPr>
            <a:r>
              <a:rPr lang="en-US" dirty="0" smtClean="0">
                <a:latin typeface="Calibri" pitchFamily="34" charset="0"/>
              </a:rPr>
              <a:t>An emergency response fund</a:t>
            </a:r>
          </a:p>
          <a:p>
            <a:pPr>
              <a:spcBef>
                <a:spcPts val="0"/>
              </a:spcBef>
              <a:buClr>
                <a:schemeClr val="tx1"/>
              </a:buClr>
              <a:buSzPct val="100000"/>
              <a:buFont typeface="Arial" pitchFamily="34" charset="0"/>
              <a:buChar char="•"/>
            </a:pPr>
            <a:endParaRPr lang="en-US" sz="1200" dirty="0">
              <a:latin typeface="Calibri" pitchFamily="34" charset="0"/>
            </a:endParaRPr>
          </a:p>
          <a:p>
            <a:pPr>
              <a:spcBef>
                <a:spcPts val="0"/>
              </a:spcBef>
              <a:buClr>
                <a:schemeClr val="tx1"/>
              </a:buClr>
              <a:buSzPct val="100000"/>
              <a:buFont typeface="Arial" pitchFamily="34" charset="0"/>
              <a:buChar char="•"/>
            </a:pPr>
            <a:r>
              <a:rPr lang="en-US" dirty="0" smtClean="0">
                <a:latin typeface="Calibri" pitchFamily="34" charset="0"/>
              </a:rPr>
              <a:t>Long-term environmental monitoring fund or trust</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88987"/>
          </a:xfrm>
        </p:spPr>
        <p:txBody>
          <a:bodyPr/>
          <a:lstStyle/>
          <a:p>
            <a:pPr algn="ctr">
              <a:defRPr/>
            </a:pPr>
            <a:r>
              <a:rPr lang="en-US" dirty="0" smtClean="0">
                <a:solidFill>
                  <a:schemeClr val="tx1"/>
                </a:solidFill>
              </a:rPr>
              <a:t>Presentation Overview</a:t>
            </a:r>
            <a:endParaRPr lang="en-US" dirty="0">
              <a:solidFill>
                <a:schemeClr val="tx1"/>
              </a:solidFill>
            </a:endParaRPr>
          </a:p>
        </p:txBody>
      </p:sp>
      <p:sp>
        <p:nvSpPr>
          <p:cNvPr id="3" name="Content Placeholder 2"/>
          <p:cNvSpPr>
            <a:spLocks noGrp="1"/>
          </p:cNvSpPr>
          <p:nvPr>
            <p:ph idx="1"/>
          </p:nvPr>
        </p:nvSpPr>
        <p:spPr>
          <a:xfrm>
            <a:off x="381000" y="1524000"/>
            <a:ext cx="8229600" cy="4302125"/>
          </a:xfrm>
        </p:spPr>
        <p:txBody>
          <a:bodyPr/>
          <a:lstStyle/>
          <a:p>
            <a:pPr>
              <a:spcBef>
                <a:spcPts val="600"/>
              </a:spcBef>
              <a:buClr>
                <a:schemeClr val="tx1"/>
              </a:buClr>
              <a:defRPr/>
            </a:pPr>
            <a:r>
              <a:rPr lang="en-US" dirty="0" smtClean="0">
                <a:latin typeface="Calibri" pitchFamily="34" charset="0"/>
              </a:rPr>
              <a:t>UWG overview </a:t>
            </a:r>
          </a:p>
          <a:p>
            <a:pPr>
              <a:spcBef>
                <a:spcPts val="600"/>
              </a:spcBef>
              <a:buClr>
                <a:schemeClr val="tx1"/>
              </a:buClr>
              <a:defRPr/>
            </a:pPr>
            <a:r>
              <a:rPr lang="en-US" dirty="0" smtClean="0">
                <a:latin typeface="Calibri" pitchFamily="34" charset="0"/>
              </a:rPr>
              <a:t>Review of assigned tasks from the Governor’s Directive</a:t>
            </a:r>
          </a:p>
          <a:p>
            <a:pPr>
              <a:spcBef>
                <a:spcPts val="600"/>
              </a:spcBef>
              <a:buClr>
                <a:schemeClr val="tx1"/>
              </a:buClr>
              <a:defRPr/>
            </a:pPr>
            <a:r>
              <a:rPr lang="en-US" dirty="0" smtClean="0">
                <a:latin typeface="Calibri" pitchFamily="34" charset="0"/>
              </a:rPr>
              <a:t>Worker health and safety</a:t>
            </a:r>
          </a:p>
          <a:p>
            <a:pPr>
              <a:spcBef>
                <a:spcPts val="600"/>
              </a:spcBef>
              <a:buClr>
                <a:schemeClr val="tx1"/>
              </a:buClr>
              <a:defRPr/>
            </a:pPr>
            <a:r>
              <a:rPr lang="en-US" dirty="0" smtClean="0">
                <a:latin typeface="Calibri" pitchFamily="34" charset="0"/>
              </a:rPr>
              <a:t>Emergency preparedness and response plan</a:t>
            </a:r>
          </a:p>
          <a:p>
            <a:pPr>
              <a:spcBef>
                <a:spcPts val="600"/>
              </a:spcBef>
              <a:buClr>
                <a:schemeClr val="tx1"/>
              </a:buClr>
              <a:defRPr/>
            </a:pPr>
            <a:r>
              <a:rPr lang="en-US" dirty="0" smtClean="0">
                <a:latin typeface="Calibri" pitchFamily="34" charset="0"/>
              </a:rPr>
              <a:t>Financial assurance instruments</a:t>
            </a:r>
          </a:p>
          <a:p>
            <a:pPr>
              <a:spcBef>
                <a:spcPts val="600"/>
              </a:spcBef>
              <a:buClr>
                <a:schemeClr val="tx1"/>
              </a:buClr>
              <a:defRPr/>
            </a:pPr>
            <a:r>
              <a:rPr lang="en-US" dirty="0" smtClean="0">
                <a:latin typeface="Calibri" pitchFamily="34" charset="0"/>
              </a:rPr>
              <a:t>Update on socioeconomic study</a:t>
            </a:r>
          </a:p>
          <a:p>
            <a:pPr>
              <a:spcBef>
                <a:spcPts val="600"/>
              </a:spcBef>
              <a:buClr>
                <a:schemeClr val="tx1"/>
              </a:buClr>
              <a:defRPr/>
            </a:pPr>
            <a:r>
              <a:rPr lang="en-US" dirty="0" smtClean="0">
                <a:latin typeface="Calibri" pitchFamily="34" charset="0"/>
              </a:rPr>
              <a:t>Presentation summary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183880" cy="4645152"/>
          </a:xfrm>
        </p:spPr>
        <p:txBody>
          <a:bodyPr/>
          <a:lstStyle/>
          <a:p>
            <a:pPr>
              <a:buNone/>
            </a:pPr>
            <a:r>
              <a:rPr lang="en-US" b="1" dirty="0" smtClean="0">
                <a:latin typeface="Calibri" pitchFamily="34" charset="0"/>
              </a:rPr>
              <a:t>Criteria for performance bonds:</a:t>
            </a:r>
          </a:p>
          <a:p>
            <a:pPr>
              <a:buNone/>
            </a:pPr>
            <a:endParaRPr lang="en-US" sz="1200" b="1" dirty="0" smtClean="0">
              <a:latin typeface="Calibri" pitchFamily="34" charset="0"/>
            </a:endParaRPr>
          </a:p>
          <a:p>
            <a:pPr>
              <a:spcBef>
                <a:spcPts val="0"/>
              </a:spcBef>
              <a:buClr>
                <a:schemeClr val="tx1"/>
              </a:buClr>
            </a:pPr>
            <a:r>
              <a:rPr lang="en-US" sz="2200" dirty="0" smtClean="0">
                <a:latin typeface="Calibri" pitchFamily="34" charset="0"/>
              </a:rPr>
              <a:t>A financial assurance instrument readily convertible into cash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The operator’s personal property or equipment should not be used for assurance.</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Funds should be readily accessible, payable only to the regulatory authority.</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DMME should have statutory authority to receive forfeited financial assurance instruments and to use them for reclamation.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Potential financial assurance providers should be pre-screened for financial capacity.</a:t>
            </a:r>
          </a:p>
          <a:p>
            <a:pPr lvl="1">
              <a:spcBef>
                <a:spcPts val="0"/>
              </a:spcBef>
            </a:pPr>
            <a:endParaRPr lang="en-US" sz="1800" dirty="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183880" cy="4645152"/>
          </a:xfrm>
        </p:spPr>
        <p:txBody>
          <a:bodyPr/>
          <a:lstStyle/>
          <a:p>
            <a:pPr>
              <a:spcBef>
                <a:spcPts val="0"/>
              </a:spcBef>
              <a:buNone/>
            </a:pPr>
            <a:r>
              <a:rPr lang="en-US" b="1" dirty="0" smtClean="0">
                <a:latin typeface="Calibri" pitchFamily="34" charset="0"/>
              </a:rPr>
              <a:t>Criteria for performance bonds: </a:t>
            </a:r>
          </a:p>
          <a:p>
            <a:pPr>
              <a:spcBef>
                <a:spcPts val="0"/>
              </a:spcBef>
              <a:buNone/>
            </a:pPr>
            <a:endParaRPr lang="en-US" sz="1200" b="1" dirty="0" smtClean="0">
              <a:latin typeface="Calibri" pitchFamily="34" charset="0"/>
            </a:endParaRPr>
          </a:p>
          <a:p>
            <a:pPr>
              <a:spcBef>
                <a:spcPts val="0"/>
              </a:spcBef>
              <a:buClr>
                <a:schemeClr val="tx1"/>
              </a:buClr>
            </a:pPr>
            <a:r>
              <a:rPr lang="en-US" sz="2400" dirty="0" smtClean="0">
                <a:latin typeface="Calibri" pitchFamily="34" charset="0"/>
              </a:rPr>
              <a:t>The public should be given notice and an opportunity to comment prior to accepting the initial financial assurance instruments.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400" dirty="0" smtClean="0">
                <a:latin typeface="Calibri" pitchFamily="34" charset="0"/>
              </a:rPr>
              <a:t>The financial assurance instrument should not be used to release the operator from its responsibilities.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400" dirty="0">
                <a:latin typeface="Calibri" pitchFamily="34" charset="0"/>
              </a:rPr>
              <a:t>The financial assurance instrument acts as a guarantee to pay for the cost of reclamation should the operator default</a:t>
            </a:r>
            <a:r>
              <a:rPr lang="en-US" sz="2400" dirty="0" smtClean="0">
                <a:latin typeface="Calibri" pitchFamily="34" charset="0"/>
              </a:rPr>
              <a:t>.</a:t>
            </a:r>
            <a:endParaRPr lang="en-US" sz="2400" dirty="0">
              <a:latin typeface="Calibri" pitchFamily="34" charset="0"/>
            </a:endParaRP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183880" cy="4492752"/>
          </a:xfrm>
        </p:spPr>
        <p:txBody>
          <a:bodyPr/>
          <a:lstStyle/>
          <a:p>
            <a:pPr>
              <a:spcBef>
                <a:spcPts val="0"/>
              </a:spcBef>
              <a:buNone/>
            </a:pPr>
            <a:r>
              <a:rPr lang="en-US" b="1" dirty="0" smtClean="0">
                <a:latin typeface="Calibri" pitchFamily="34" charset="0"/>
              </a:rPr>
              <a:t>Acceptable instruments for performance bonds: </a:t>
            </a:r>
          </a:p>
          <a:p>
            <a:pPr>
              <a:spcBef>
                <a:spcPts val="0"/>
              </a:spcBef>
              <a:buNone/>
            </a:pPr>
            <a:endParaRPr lang="en-US" sz="1200" b="1" dirty="0" smtClean="0">
              <a:latin typeface="Calibri" pitchFamily="34" charset="0"/>
            </a:endParaRPr>
          </a:p>
          <a:p>
            <a:pPr>
              <a:spcBef>
                <a:spcPts val="0"/>
              </a:spcBef>
              <a:buClr>
                <a:schemeClr val="tx1"/>
              </a:buClr>
            </a:pPr>
            <a:r>
              <a:rPr lang="en-US" dirty="0">
                <a:latin typeface="Calibri" pitchFamily="34" charset="0"/>
              </a:rPr>
              <a:t>Irrevocable letters of credit, </a:t>
            </a:r>
          </a:p>
          <a:p>
            <a:pPr>
              <a:spcBef>
                <a:spcPts val="0"/>
              </a:spcBef>
              <a:buClr>
                <a:schemeClr val="tx1"/>
              </a:buClr>
            </a:pPr>
            <a:endParaRPr lang="en-US" sz="1200" dirty="0">
              <a:latin typeface="Calibri" pitchFamily="34" charset="0"/>
            </a:endParaRPr>
          </a:p>
          <a:p>
            <a:pPr>
              <a:spcBef>
                <a:spcPts val="0"/>
              </a:spcBef>
              <a:buClr>
                <a:schemeClr val="tx1"/>
              </a:buClr>
            </a:pPr>
            <a:r>
              <a:rPr lang="en-US" dirty="0" smtClean="0">
                <a:latin typeface="Calibri" pitchFamily="34" charset="0"/>
              </a:rPr>
              <a:t>Surety </a:t>
            </a:r>
            <a:r>
              <a:rPr lang="en-US" dirty="0">
                <a:latin typeface="Calibri" pitchFamily="34" charset="0"/>
              </a:rPr>
              <a:t>bonds, </a:t>
            </a:r>
          </a:p>
          <a:p>
            <a:pPr>
              <a:spcBef>
                <a:spcPts val="0"/>
              </a:spcBef>
              <a:buClr>
                <a:schemeClr val="tx1"/>
              </a:buClr>
            </a:pPr>
            <a:endParaRPr lang="en-US" sz="1200" dirty="0">
              <a:latin typeface="Calibri" pitchFamily="34" charset="0"/>
            </a:endParaRPr>
          </a:p>
          <a:p>
            <a:pPr>
              <a:spcBef>
                <a:spcPts val="0"/>
              </a:spcBef>
              <a:buClr>
                <a:schemeClr val="tx1"/>
              </a:buClr>
            </a:pPr>
            <a:r>
              <a:rPr lang="en-US" dirty="0" smtClean="0">
                <a:latin typeface="Calibri" pitchFamily="34" charset="0"/>
              </a:rPr>
              <a:t>Cash </a:t>
            </a:r>
            <a:r>
              <a:rPr lang="en-US" dirty="0">
                <a:latin typeface="Calibri" pitchFamily="34" charset="0"/>
              </a:rPr>
              <a:t>deposits, </a:t>
            </a:r>
          </a:p>
          <a:p>
            <a:pPr>
              <a:spcBef>
                <a:spcPts val="0"/>
              </a:spcBef>
              <a:buClr>
                <a:schemeClr val="tx1"/>
              </a:buClr>
            </a:pPr>
            <a:endParaRPr lang="en-US" sz="1200" dirty="0">
              <a:latin typeface="Calibri" pitchFamily="34" charset="0"/>
            </a:endParaRPr>
          </a:p>
          <a:p>
            <a:pPr>
              <a:spcBef>
                <a:spcPts val="0"/>
              </a:spcBef>
              <a:buClr>
                <a:schemeClr val="tx1"/>
              </a:buClr>
            </a:pPr>
            <a:r>
              <a:rPr lang="en-US" dirty="0" smtClean="0">
                <a:latin typeface="Calibri" pitchFamily="34" charset="0"/>
              </a:rPr>
              <a:t>Negotiable </a:t>
            </a:r>
            <a:r>
              <a:rPr lang="en-US" dirty="0">
                <a:latin typeface="Calibri" pitchFamily="34" charset="0"/>
              </a:rPr>
              <a:t>bonds,  </a:t>
            </a:r>
          </a:p>
          <a:p>
            <a:pPr>
              <a:spcBef>
                <a:spcPts val="0"/>
              </a:spcBef>
              <a:buClr>
                <a:schemeClr val="tx1"/>
              </a:buClr>
            </a:pPr>
            <a:endParaRPr lang="en-US" sz="1200" dirty="0">
              <a:latin typeface="Calibri" pitchFamily="34" charset="0"/>
            </a:endParaRPr>
          </a:p>
          <a:p>
            <a:pPr>
              <a:spcBef>
                <a:spcPts val="0"/>
              </a:spcBef>
              <a:buClr>
                <a:schemeClr val="tx1"/>
              </a:buClr>
            </a:pPr>
            <a:r>
              <a:rPr lang="en-US" dirty="0" smtClean="0">
                <a:latin typeface="Calibri" pitchFamily="34" charset="0"/>
              </a:rPr>
              <a:t>Certificates </a:t>
            </a:r>
            <a:r>
              <a:rPr lang="en-US" dirty="0">
                <a:latin typeface="Calibri" pitchFamily="34" charset="0"/>
              </a:rPr>
              <a:t>of deposit  </a:t>
            </a:r>
          </a:p>
          <a:p>
            <a:pPr lvl="1"/>
            <a:endParaRPr lang="en-US" sz="1800"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107680" cy="4648200"/>
          </a:xfrm>
        </p:spPr>
        <p:txBody>
          <a:bodyPr/>
          <a:lstStyle/>
          <a:p>
            <a:pPr>
              <a:spcBef>
                <a:spcPts val="0"/>
              </a:spcBef>
              <a:buNone/>
            </a:pPr>
            <a:r>
              <a:rPr lang="en-US" b="1" dirty="0" smtClean="0">
                <a:latin typeface="Calibri" pitchFamily="34" charset="0"/>
              </a:rPr>
              <a:t>Liability insurance should cover:</a:t>
            </a:r>
          </a:p>
          <a:p>
            <a:pPr>
              <a:spcBef>
                <a:spcPts val="0"/>
              </a:spcBef>
              <a:buFont typeface="Arial" pitchFamily="34" charset="0"/>
              <a:buChar char="•"/>
            </a:pPr>
            <a:endParaRPr lang="en-US" sz="1200" b="1"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Release or threatened release of contaminants from the operation</a:t>
            </a:r>
          </a:p>
          <a:p>
            <a:pPr marL="265113" lvl="1" indent="-265113">
              <a:spcBef>
                <a:spcPts val="0"/>
              </a:spcBef>
              <a:buClr>
                <a:schemeClr val="tx1"/>
              </a:buClr>
              <a:buSzPct val="110000"/>
              <a:buFont typeface="Arial" pitchFamily="34" charset="0"/>
              <a:buChar char="•"/>
            </a:pPr>
            <a:endParaRPr lang="en-US" sz="1200"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Cost of inspections and investigations incurred by the Commonwealth</a:t>
            </a:r>
          </a:p>
          <a:p>
            <a:pPr marL="265113" lvl="1" indent="-265113">
              <a:spcBef>
                <a:spcPts val="0"/>
              </a:spcBef>
              <a:buClr>
                <a:schemeClr val="tx1"/>
              </a:buClr>
              <a:buSzPct val="110000"/>
              <a:buFont typeface="Arial" pitchFamily="34" charset="0"/>
              <a:buChar char="•"/>
            </a:pPr>
            <a:endParaRPr lang="en-US" sz="1200"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Restoration of natural resources</a:t>
            </a:r>
          </a:p>
          <a:p>
            <a:pPr marL="265113" lvl="1" indent="-265113">
              <a:spcBef>
                <a:spcPts val="0"/>
              </a:spcBef>
              <a:buClr>
                <a:schemeClr val="tx1"/>
              </a:buClr>
              <a:buSzPct val="110000"/>
              <a:buFont typeface="Arial" pitchFamily="34" charset="0"/>
              <a:buChar char="•"/>
            </a:pPr>
            <a:endParaRPr lang="en-US" sz="1200"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Reimbursement for loss of natural resources</a:t>
            </a:r>
          </a:p>
          <a:p>
            <a:pPr marL="265113" lvl="1" indent="-265113">
              <a:spcBef>
                <a:spcPts val="0"/>
              </a:spcBef>
              <a:buClr>
                <a:schemeClr val="tx1"/>
              </a:buClr>
              <a:buSzPct val="110000"/>
              <a:buFont typeface="Arial" pitchFamily="34" charset="0"/>
              <a:buChar char="•"/>
            </a:pPr>
            <a:endParaRPr lang="en-US" sz="1200"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Costs due to personal injury/illness caused by the operation</a:t>
            </a:r>
          </a:p>
          <a:p>
            <a:pPr marL="265113" lvl="1" indent="-265113">
              <a:spcBef>
                <a:spcPts val="0"/>
              </a:spcBef>
              <a:buClr>
                <a:schemeClr val="tx1"/>
              </a:buClr>
              <a:buSzPct val="110000"/>
              <a:buFont typeface="Arial" pitchFamily="34" charset="0"/>
              <a:buChar char="•"/>
            </a:pPr>
            <a:endParaRPr lang="en-US" sz="1200" dirty="0" smtClean="0">
              <a:latin typeface="Calibri" pitchFamily="34" charset="0"/>
            </a:endParaRPr>
          </a:p>
          <a:p>
            <a:pPr marL="265113" lvl="1" indent="-265113">
              <a:spcBef>
                <a:spcPts val="0"/>
              </a:spcBef>
              <a:buClr>
                <a:schemeClr val="tx1"/>
              </a:buClr>
              <a:buSzPct val="110000"/>
              <a:buFont typeface="Arial" pitchFamily="34" charset="0"/>
              <a:buChar char="•"/>
            </a:pPr>
            <a:r>
              <a:rPr lang="en-US" dirty="0" smtClean="0">
                <a:latin typeface="Calibri" pitchFamily="34" charset="0"/>
              </a:rPr>
              <a:t>All damages to property caused by a release</a:t>
            </a:r>
          </a:p>
          <a:p>
            <a:pPr lvl="1"/>
            <a:endParaRPr lang="en-US" sz="1600"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183880" cy="4340352"/>
          </a:xfrm>
        </p:spPr>
        <p:txBody>
          <a:bodyPr/>
          <a:lstStyle/>
          <a:p>
            <a:pPr>
              <a:spcBef>
                <a:spcPts val="0"/>
              </a:spcBef>
              <a:buNone/>
            </a:pPr>
            <a:r>
              <a:rPr lang="en-US" b="1" dirty="0" smtClean="0">
                <a:latin typeface="Calibri" pitchFamily="34" charset="0"/>
              </a:rPr>
              <a:t>Liability insurance requirements:</a:t>
            </a:r>
          </a:p>
          <a:p>
            <a:pPr>
              <a:spcBef>
                <a:spcPts val="0"/>
              </a:spcBef>
              <a:buNone/>
            </a:pPr>
            <a:endParaRPr lang="en-US" sz="1200" b="1" dirty="0" smtClean="0">
              <a:latin typeface="Calibri" pitchFamily="34" charset="0"/>
            </a:endParaRPr>
          </a:p>
          <a:p>
            <a:pPr>
              <a:spcBef>
                <a:spcPts val="0"/>
              </a:spcBef>
              <a:buClr>
                <a:schemeClr val="tx1"/>
              </a:buClr>
            </a:pPr>
            <a:r>
              <a:rPr lang="en-US" sz="2200" dirty="0">
                <a:latin typeface="Calibri" pitchFamily="34" charset="0"/>
              </a:rPr>
              <a:t>The operator </a:t>
            </a:r>
            <a:r>
              <a:rPr lang="en-US" sz="2200" dirty="0" smtClean="0">
                <a:latin typeface="Calibri" pitchFamily="34" charset="0"/>
              </a:rPr>
              <a:t>shoul</a:t>
            </a:r>
            <a:r>
              <a:rPr lang="en-US" sz="2200" dirty="0" smtClean="0">
                <a:latin typeface="Calibri" pitchFamily="34" charset="0"/>
              </a:rPr>
              <a:t>d be required to</a:t>
            </a:r>
            <a:r>
              <a:rPr lang="en-US" sz="2200" dirty="0" smtClean="0">
                <a:latin typeface="Calibri" pitchFamily="34" charset="0"/>
              </a:rPr>
              <a:t> </a:t>
            </a:r>
            <a:r>
              <a:rPr lang="en-US" sz="2200" dirty="0">
                <a:latin typeface="Calibri" pitchFamily="34" charset="0"/>
              </a:rPr>
              <a:t>provide a certificate issued by an insurance company authorized to do business in the Commonwealth.</a:t>
            </a:r>
          </a:p>
          <a:p>
            <a:pPr>
              <a:spcBef>
                <a:spcPts val="0"/>
              </a:spcBef>
              <a:buClr>
                <a:schemeClr val="tx1"/>
              </a:buClr>
            </a:pPr>
            <a:endParaRPr lang="en-US" sz="1200" dirty="0">
              <a:latin typeface="Calibri" pitchFamily="34" charset="0"/>
            </a:endParaRPr>
          </a:p>
          <a:p>
            <a:pPr>
              <a:spcBef>
                <a:spcPts val="0"/>
              </a:spcBef>
              <a:buClr>
                <a:schemeClr val="tx1"/>
              </a:buClr>
            </a:pPr>
            <a:r>
              <a:rPr lang="en-US" sz="2200" dirty="0">
                <a:latin typeface="Calibri" pitchFamily="34" charset="0"/>
              </a:rPr>
              <a:t>Certification that the applicant has a public liability insurance policy in force </a:t>
            </a:r>
            <a:r>
              <a:rPr lang="en-US" sz="2200" dirty="0" smtClean="0">
                <a:latin typeface="Calibri" pitchFamily="34" charset="0"/>
              </a:rPr>
              <a:t>prior </a:t>
            </a:r>
            <a:r>
              <a:rPr lang="en-US" sz="2200" dirty="0">
                <a:latin typeface="Calibri" pitchFamily="34" charset="0"/>
              </a:rPr>
              <a:t>to issuance of </a:t>
            </a:r>
            <a:r>
              <a:rPr lang="en-US" sz="2200" dirty="0" smtClean="0">
                <a:latin typeface="Calibri" pitchFamily="34" charset="0"/>
              </a:rPr>
              <a:t>anew </a:t>
            </a:r>
            <a:r>
              <a:rPr lang="en-US" sz="2200" dirty="0">
                <a:latin typeface="Calibri" pitchFamily="34" charset="0"/>
              </a:rPr>
              <a:t>permit or at permit renewal until such time as the permit is </a:t>
            </a:r>
            <a:r>
              <a:rPr lang="en-US" sz="2200" dirty="0" smtClean="0">
                <a:latin typeface="Calibri" pitchFamily="34" charset="0"/>
              </a:rPr>
              <a:t>terminated should be a condition that must be met before a permit is issued.</a:t>
            </a:r>
            <a:endParaRPr lang="en-US" sz="2200" dirty="0">
              <a:latin typeface="Calibri" pitchFamily="34" charset="0"/>
            </a:endParaRPr>
          </a:p>
          <a:p>
            <a:pPr marL="0" indent="0">
              <a:spcBef>
                <a:spcPts val="0"/>
              </a:spcBef>
              <a:buClr>
                <a:schemeClr val="tx1"/>
              </a:buClr>
              <a:buNone/>
            </a:pPr>
            <a:endParaRPr lang="en-US" sz="1200" dirty="0">
              <a:latin typeface="Calibri" pitchFamily="34" charset="0"/>
            </a:endParaRPr>
          </a:p>
          <a:p>
            <a:pPr>
              <a:spcBef>
                <a:spcPts val="0"/>
              </a:spcBef>
              <a:buClr>
                <a:schemeClr val="tx1"/>
              </a:buClr>
            </a:pPr>
            <a:r>
              <a:rPr lang="en-US" sz="2200" dirty="0">
                <a:latin typeface="Calibri" pitchFamily="34" charset="0"/>
              </a:rPr>
              <a:t>The amount of the liability policy should be based either on a risk analysis protocol required as part of the permitting process, or on a fixed amount established by statute.</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183880" cy="4645152"/>
          </a:xfrm>
        </p:spPr>
        <p:txBody>
          <a:bodyPr/>
          <a:lstStyle/>
          <a:p>
            <a:pPr>
              <a:buNone/>
            </a:pPr>
            <a:r>
              <a:rPr lang="en-US" sz="3200" b="1" dirty="0" smtClean="0">
                <a:latin typeface="Calibri" pitchFamily="34" charset="0"/>
              </a:rPr>
              <a:t>Liability insurance requirements: </a:t>
            </a:r>
          </a:p>
          <a:p>
            <a:pPr>
              <a:buNone/>
            </a:pPr>
            <a:endParaRPr lang="en-US" sz="1200" dirty="0" smtClean="0">
              <a:latin typeface="Calibri" pitchFamily="34" charset="0"/>
            </a:endParaRPr>
          </a:p>
          <a:p>
            <a:pPr>
              <a:buClr>
                <a:schemeClr val="tx1"/>
              </a:buClr>
            </a:pPr>
            <a:r>
              <a:rPr lang="en-US" dirty="0" smtClean="0">
                <a:latin typeface="Calibri" pitchFamily="34" charset="0"/>
              </a:rPr>
              <a:t>The liability policy should be reviewed annually to determine if adjustments in the policy coverage are necessary. </a:t>
            </a:r>
          </a:p>
          <a:p>
            <a:pPr>
              <a:buClr>
                <a:schemeClr val="tx1"/>
              </a:buClr>
            </a:pPr>
            <a:endParaRPr lang="en-US" sz="1200" dirty="0" smtClean="0">
              <a:latin typeface="Calibri" pitchFamily="34" charset="0"/>
            </a:endParaRPr>
          </a:p>
          <a:p>
            <a:pPr>
              <a:buClr>
                <a:schemeClr val="tx1"/>
              </a:buClr>
            </a:pPr>
            <a:r>
              <a:rPr lang="en-US" dirty="0" smtClean="0">
                <a:latin typeface="Calibri" pitchFamily="34" charset="0"/>
              </a:rPr>
              <a:t>Both the performance bond and liability insurance instruments should be in place prior to the commencement of operations. </a:t>
            </a:r>
            <a:endParaRPr lang="en-US" dirty="0">
              <a:latin typeface="Calibri" pitchFamily="34" charset="0"/>
            </a:endParaRP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419600"/>
          </a:xfrm>
        </p:spPr>
        <p:txBody>
          <a:bodyPr/>
          <a:lstStyle/>
          <a:p>
            <a:pPr>
              <a:spcBef>
                <a:spcPts val="0"/>
              </a:spcBef>
              <a:buNone/>
            </a:pPr>
            <a:r>
              <a:rPr lang="en-US" sz="2400" b="1" dirty="0" smtClean="0">
                <a:latin typeface="Calibri" pitchFamily="34" charset="0"/>
              </a:rPr>
              <a:t>Emergency Response Fund and Long-Term Monitoring Fund:</a:t>
            </a:r>
          </a:p>
          <a:p>
            <a:pPr>
              <a:spcBef>
                <a:spcPts val="0"/>
              </a:spcBef>
              <a:buNone/>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Two additional funds should be considered in a financial assurance program to protect the public from incurring financial obligations associated with:</a:t>
            </a:r>
          </a:p>
          <a:p>
            <a:pPr lvl="1">
              <a:spcBef>
                <a:spcPts val="0"/>
              </a:spcBef>
            </a:pPr>
            <a:endParaRPr lang="en-US" sz="1200" dirty="0" smtClean="0">
              <a:latin typeface="Calibri" pitchFamily="34" charset="0"/>
            </a:endParaRPr>
          </a:p>
          <a:p>
            <a:pPr lvl="1">
              <a:spcBef>
                <a:spcPts val="0"/>
              </a:spcBef>
              <a:buClr>
                <a:schemeClr val="tx1"/>
              </a:buClr>
            </a:pPr>
            <a:r>
              <a:rPr lang="en-US" sz="2000" dirty="0" smtClean="0">
                <a:latin typeface="Calibri" pitchFamily="34" charset="0"/>
              </a:rPr>
              <a:t>Emergency response expenses, and</a:t>
            </a:r>
          </a:p>
          <a:p>
            <a:pPr lvl="1">
              <a:spcBef>
                <a:spcPts val="0"/>
              </a:spcBef>
              <a:buClr>
                <a:schemeClr val="tx1"/>
              </a:buClr>
            </a:pPr>
            <a:endParaRPr lang="en-US" sz="1200" dirty="0" smtClean="0">
              <a:latin typeface="Calibri" pitchFamily="34" charset="0"/>
            </a:endParaRPr>
          </a:p>
          <a:p>
            <a:pPr lvl="1">
              <a:spcBef>
                <a:spcPts val="0"/>
              </a:spcBef>
              <a:buClr>
                <a:schemeClr val="tx1"/>
              </a:buClr>
            </a:pPr>
            <a:r>
              <a:rPr lang="en-US" sz="2000" dirty="0" smtClean="0">
                <a:latin typeface="Calibri" pitchFamily="34" charset="0"/>
              </a:rPr>
              <a:t>Long-term monitoring costs.  </a:t>
            </a:r>
          </a:p>
          <a:p>
            <a:pPr lvl="1">
              <a:spcBef>
                <a:spcPts val="0"/>
              </a:spcBef>
            </a:pPr>
            <a:endParaRPr lang="en-US" sz="1200" dirty="0" smtClean="0">
              <a:latin typeface="Calibri" pitchFamily="34" charset="0"/>
            </a:endParaRPr>
          </a:p>
          <a:p>
            <a:pPr>
              <a:spcBef>
                <a:spcPts val="0"/>
              </a:spcBef>
              <a:buClr>
                <a:schemeClr val="tx1"/>
              </a:buClr>
            </a:pPr>
            <a:r>
              <a:rPr lang="en-US" sz="2200" dirty="0">
                <a:latin typeface="Calibri" pitchFamily="34" charset="0"/>
              </a:rPr>
              <a:t>Costs not covered by the performance bond or liability insurance instruments will require readily accessible funds. </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568952"/>
          </a:xfrm>
        </p:spPr>
        <p:txBody>
          <a:bodyPr/>
          <a:lstStyle/>
          <a:p>
            <a:pPr>
              <a:spcBef>
                <a:spcPts val="0"/>
              </a:spcBef>
              <a:buNone/>
            </a:pPr>
            <a:r>
              <a:rPr lang="en-US" sz="2400" b="1" dirty="0" smtClean="0">
                <a:latin typeface="Calibri" pitchFamily="34" charset="0"/>
              </a:rPr>
              <a:t>Emergency Response Fund and Long-Term Monitoring Fund: </a:t>
            </a:r>
          </a:p>
          <a:p>
            <a:pPr>
              <a:spcBef>
                <a:spcPts val="0"/>
              </a:spcBef>
              <a:buNone/>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The initial funding source for each fund </a:t>
            </a:r>
            <a:r>
              <a:rPr lang="en-US" sz="2200" dirty="0" smtClean="0">
                <a:latin typeface="Calibri" pitchFamily="34" charset="0"/>
              </a:rPr>
              <a:t>could </a:t>
            </a:r>
            <a:r>
              <a:rPr lang="en-US" sz="2200" dirty="0" smtClean="0">
                <a:latin typeface="Calibri" pitchFamily="34" charset="0"/>
              </a:rPr>
              <a:t>be established through a surety bond submitted by the operator in an amount determined by law.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200" dirty="0" smtClean="0">
                <a:latin typeface="Calibri" pitchFamily="34" charset="0"/>
              </a:rPr>
              <a:t>The surety bonds could be replaced by a fee or tax levied on the </a:t>
            </a:r>
            <a:r>
              <a:rPr lang="en-US" sz="2200" dirty="0" smtClean="0">
                <a:latin typeface="Calibri" pitchFamily="34" charset="0"/>
              </a:rPr>
              <a:t>mined material (</a:t>
            </a:r>
            <a:r>
              <a:rPr lang="en-US" sz="2200" dirty="0" smtClean="0">
                <a:latin typeface="Calibri" pitchFamily="34" charset="0"/>
              </a:rPr>
              <a:t>all mined rock, waste, ore, overburden, etc</a:t>
            </a:r>
            <a:r>
              <a:rPr lang="en-US" sz="2200" dirty="0" smtClean="0">
                <a:latin typeface="Calibri" pitchFamily="34" charset="0"/>
              </a:rPr>
              <a:t>.)  </a:t>
            </a:r>
            <a:endParaRPr lang="en-US" sz="2200" dirty="0" smtClean="0">
              <a:latin typeface="Calibri" pitchFamily="34" charset="0"/>
            </a:endParaRPr>
          </a:p>
          <a:p>
            <a:pPr>
              <a:spcBef>
                <a:spcPts val="0"/>
              </a:spcBef>
            </a:pPr>
            <a:endParaRPr lang="en-US" sz="1200" dirty="0" smtClean="0">
              <a:latin typeface="Calibri" pitchFamily="34" charset="0"/>
            </a:endParaRPr>
          </a:p>
          <a:p>
            <a:pPr>
              <a:spcBef>
                <a:spcPts val="0"/>
              </a:spcBef>
              <a:buClr>
                <a:schemeClr val="tx1"/>
              </a:buClr>
            </a:pPr>
            <a:r>
              <a:rPr lang="en-US" sz="2200" dirty="0">
                <a:latin typeface="Calibri" pitchFamily="34" charset="0"/>
              </a:rPr>
              <a:t>These funds would be available to DMME/DEQ</a:t>
            </a:r>
            <a:r>
              <a:rPr lang="en-US" sz="2200" dirty="0" smtClean="0">
                <a:latin typeface="Calibri" pitchFamily="34" charset="0"/>
              </a:rPr>
              <a:t>:</a:t>
            </a:r>
            <a:r>
              <a:rPr lang="en-US" sz="2000" dirty="0" smtClean="0">
                <a:latin typeface="Calibri" pitchFamily="34" charset="0"/>
              </a:rPr>
              <a:t>	</a:t>
            </a:r>
          </a:p>
          <a:p>
            <a:pPr>
              <a:spcBef>
                <a:spcPts val="0"/>
              </a:spcBef>
              <a:buClr>
                <a:schemeClr val="tx1"/>
              </a:buClr>
            </a:pPr>
            <a:endParaRPr lang="en-US" sz="1200" dirty="0">
              <a:latin typeface="Calibri" pitchFamily="34" charset="0"/>
            </a:endParaRPr>
          </a:p>
          <a:p>
            <a:pPr lvl="1">
              <a:spcBef>
                <a:spcPts val="0"/>
              </a:spcBef>
              <a:buClr>
                <a:schemeClr val="tx1"/>
              </a:buClr>
            </a:pPr>
            <a:r>
              <a:rPr lang="en-US" sz="2000" dirty="0">
                <a:latin typeface="Calibri" pitchFamily="34" charset="0"/>
              </a:rPr>
              <a:t>T</a:t>
            </a:r>
            <a:r>
              <a:rPr lang="en-US" sz="2000" dirty="0" smtClean="0">
                <a:latin typeface="Calibri" pitchFamily="34" charset="0"/>
              </a:rPr>
              <a:t>o finance the cost of mitigation for unanticipated events, and</a:t>
            </a:r>
          </a:p>
          <a:p>
            <a:pPr lvl="1">
              <a:spcBef>
                <a:spcPts val="0"/>
              </a:spcBef>
              <a:buClr>
                <a:schemeClr val="tx1"/>
              </a:buClr>
            </a:pPr>
            <a:endParaRPr lang="en-US" sz="1200" dirty="0" smtClean="0">
              <a:latin typeface="Calibri" pitchFamily="34" charset="0"/>
            </a:endParaRPr>
          </a:p>
          <a:p>
            <a:pPr lvl="1">
              <a:spcBef>
                <a:spcPts val="0"/>
              </a:spcBef>
              <a:buClr>
                <a:schemeClr val="tx1"/>
              </a:buClr>
            </a:pPr>
            <a:r>
              <a:rPr lang="en-US" sz="2000" dirty="0" smtClean="0">
                <a:latin typeface="Calibri" pitchFamily="34" charset="0"/>
              </a:rPr>
              <a:t>To provide long-term monitoring after mine closure and release of the performance bond.</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Mine</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183880" cy="4495800"/>
          </a:xfrm>
        </p:spPr>
        <p:txBody>
          <a:bodyPr/>
          <a:lstStyle/>
          <a:p>
            <a:pPr>
              <a:spcBef>
                <a:spcPts val="0"/>
              </a:spcBef>
              <a:buClrTx/>
              <a:buNone/>
            </a:pPr>
            <a:r>
              <a:rPr lang="en-US" sz="3200" b="1" dirty="0" smtClean="0">
                <a:latin typeface="Calibri" pitchFamily="34" charset="0"/>
              </a:rPr>
              <a:t>NRC regulations require</a:t>
            </a:r>
            <a:r>
              <a:rPr lang="en-US" sz="3200" dirty="0" smtClean="0">
                <a:latin typeface="Calibri" pitchFamily="34" charset="0"/>
              </a:rPr>
              <a:t>: </a:t>
            </a:r>
          </a:p>
          <a:p>
            <a:pPr>
              <a:spcBef>
                <a:spcPts val="0"/>
              </a:spcBef>
              <a:buClrTx/>
              <a:buNone/>
            </a:pPr>
            <a:endParaRPr lang="en-US" sz="1200" dirty="0" smtClean="0">
              <a:latin typeface="Calibri" pitchFamily="34" charset="0"/>
            </a:endParaRPr>
          </a:p>
          <a:p>
            <a:pPr>
              <a:spcBef>
                <a:spcPts val="0"/>
              </a:spcBef>
              <a:buClrTx/>
            </a:pPr>
            <a:r>
              <a:rPr lang="en-US" dirty="0" smtClean="0">
                <a:latin typeface="Calibri" pitchFamily="34" charset="0"/>
              </a:rPr>
              <a:t>Sufficient financial assurance be established prior to commencement of operations;</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Funds be sufficient for: </a:t>
            </a:r>
          </a:p>
          <a:p>
            <a:pPr>
              <a:spcBef>
                <a:spcPts val="0"/>
              </a:spcBef>
              <a:buClrTx/>
            </a:pPr>
            <a:endParaRPr lang="en-US" sz="1200" dirty="0" smtClean="0">
              <a:latin typeface="Calibri" pitchFamily="34" charset="0"/>
            </a:endParaRPr>
          </a:p>
          <a:p>
            <a:pPr lvl="1">
              <a:spcBef>
                <a:spcPts val="0"/>
              </a:spcBef>
              <a:buClrTx/>
            </a:pPr>
            <a:r>
              <a:rPr lang="en-US" dirty="0" smtClean="0">
                <a:latin typeface="Calibri" pitchFamily="34" charset="0"/>
              </a:rPr>
              <a:t>Decontamination and decommissioning of the milling site to levels which allow unrestricted use, and </a:t>
            </a:r>
          </a:p>
          <a:p>
            <a:pPr lvl="1">
              <a:spcBef>
                <a:spcPts val="0"/>
              </a:spcBef>
              <a:buClrTx/>
            </a:pPr>
            <a:endParaRPr lang="en-US" sz="1200" dirty="0" smtClean="0">
              <a:latin typeface="Calibri" pitchFamily="34" charset="0"/>
            </a:endParaRPr>
          </a:p>
          <a:p>
            <a:pPr lvl="1">
              <a:spcBef>
                <a:spcPts val="0"/>
              </a:spcBef>
              <a:buClrTx/>
            </a:pPr>
            <a:r>
              <a:rPr lang="en-US" dirty="0" smtClean="0">
                <a:latin typeface="Calibri" pitchFamily="34" charset="0"/>
              </a:rPr>
              <a:t>The reclamation of tailings and/or waste areas.</a:t>
            </a:r>
          </a:p>
          <a:p>
            <a:pPr>
              <a:buClrTx/>
              <a:buNone/>
            </a:pPr>
            <a:r>
              <a:rPr lang="en-US" sz="1800" dirty="0" smtClean="0"/>
              <a:t/>
            </a:r>
            <a:br>
              <a:rPr lang="en-US" sz="1800" dirty="0" smtClean="0"/>
            </a:br>
            <a:endParaRPr lang="en-US" sz="1800" dirty="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Mill</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495800"/>
          </a:xfrm>
        </p:spPr>
        <p:txBody>
          <a:bodyPr/>
          <a:lstStyle/>
          <a:p>
            <a:pPr>
              <a:spcBef>
                <a:spcPts val="0"/>
              </a:spcBef>
              <a:buClrTx/>
              <a:buNone/>
            </a:pPr>
            <a:r>
              <a:rPr lang="en-US" sz="3200" b="1" dirty="0" smtClean="0">
                <a:latin typeface="Calibri" pitchFamily="34" charset="0"/>
              </a:rPr>
              <a:t>NRC regulations (</a:t>
            </a:r>
            <a:r>
              <a:rPr lang="en-US" sz="3200" b="1" dirty="0" err="1" smtClean="0">
                <a:latin typeface="Calibri" pitchFamily="34" charset="0"/>
              </a:rPr>
              <a:t>con’t</a:t>
            </a:r>
            <a:r>
              <a:rPr lang="en-US" sz="3200" b="1" dirty="0" smtClean="0">
                <a:latin typeface="Calibri" pitchFamily="34" charset="0"/>
              </a:rPr>
              <a:t>):</a:t>
            </a:r>
          </a:p>
          <a:p>
            <a:pPr>
              <a:spcBef>
                <a:spcPts val="0"/>
              </a:spcBef>
              <a:buClrTx/>
              <a:buNone/>
            </a:pPr>
            <a:endParaRPr lang="en-US" sz="1200" dirty="0" smtClean="0">
              <a:latin typeface="Calibri" pitchFamily="34" charset="0"/>
            </a:endParaRPr>
          </a:p>
          <a:p>
            <a:pPr>
              <a:spcBef>
                <a:spcPts val="0"/>
              </a:spcBef>
              <a:buClrTx/>
            </a:pPr>
            <a:r>
              <a:rPr lang="en-US" sz="2400" dirty="0" smtClean="0">
                <a:latin typeface="Calibri" pitchFamily="34" charset="0"/>
              </a:rPr>
              <a:t>A minimum charge of $250,000 (1978 dollars, currently about $900,000) be paid prior to termination of the mill license to accommodate long-term monitoring costs; </a:t>
            </a:r>
          </a:p>
          <a:p>
            <a:pPr>
              <a:spcBef>
                <a:spcPts val="0"/>
              </a:spcBef>
              <a:buClrTx/>
            </a:pPr>
            <a:endParaRPr lang="en-US" sz="1200" dirty="0" smtClean="0">
              <a:latin typeface="Calibri" pitchFamily="34" charset="0"/>
            </a:endParaRPr>
          </a:p>
          <a:p>
            <a:pPr>
              <a:spcBef>
                <a:spcPts val="0"/>
              </a:spcBef>
              <a:buClrTx/>
            </a:pPr>
            <a:r>
              <a:rPr lang="en-US" sz="2400" dirty="0" smtClean="0">
                <a:latin typeface="Calibri" pitchFamily="34" charset="0"/>
              </a:rPr>
              <a:t>A financial assurance plan be submitted with the environmental report; and</a:t>
            </a:r>
          </a:p>
          <a:p>
            <a:pPr>
              <a:spcBef>
                <a:spcPts val="0"/>
              </a:spcBef>
              <a:buClrTx/>
            </a:pPr>
            <a:endParaRPr lang="en-US" sz="1200" dirty="0" smtClean="0">
              <a:latin typeface="Calibri" pitchFamily="34" charset="0"/>
            </a:endParaRPr>
          </a:p>
          <a:p>
            <a:pPr>
              <a:spcBef>
                <a:spcPts val="0"/>
              </a:spcBef>
              <a:buClrTx/>
            </a:pPr>
            <a:r>
              <a:rPr lang="en-US" sz="2400" dirty="0" smtClean="0">
                <a:latin typeface="Calibri" pitchFamily="34" charset="0"/>
              </a:rPr>
              <a:t>The financial assurance plan be made available for public review.</a:t>
            </a:r>
            <a:r>
              <a:rPr lang="en-US" sz="1800" dirty="0" smtClean="0"/>
              <a:t/>
            </a:r>
            <a:br>
              <a:rPr lang="en-US" sz="1800" dirty="0" smtClean="0"/>
            </a:br>
            <a:endParaRPr lang="en-US" sz="1800" dirty="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Mill</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051560"/>
          </a:xfrm>
        </p:spPr>
        <p:txBody>
          <a:bodyPr>
            <a:normAutofit fontScale="90000"/>
          </a:bodyPr>
          <a:lstStyle/>
          <a:p>
            <a:pPr algn="ctr"/>
            <a:r>
              <a:rPr lang="en-US" dirty="0" smtClean="0">
                <a:solidFill>
                  <a:schemeClr val="tx1"/>
                </a:solidFill>
              </a:rPr>
              <a:t>Uranium Working Group (UWG) </a:t>
            </a:r>
            <a:endParaRPr lang="en-US" dirty="0">
              <a:solidFill>
                <a:schemeClr val="tx1"/>
              </a:solidFill>
            </a:endParaRPr>
          </a:p>
        </p:txBody>
      </p:sp>
      <p:sp>
        <p:nvSpPr>
          <p:cNvPr id="3" name="Content Placeholder 2"/>
          <p:cNvSpPr>
            <a:spLocks noGrp="1"/>
          </p:cNvSpPr>
          <p:nvPr>
            <p:ph idx="1"/>
          </p:nvPr>
        </p:nvSpPr>
        <p:spPr>
          <a:xfrm>
            <a:off x="457200" y="1371600"/>
            <a:ext cx="8183880" cy="4343400"/>
          </a:xfrm>
        </p:spPr>
        <p:txBody>
          <a:bodyPr/>
          <a:lstStyle/>
          <a:p>
            <a:pPr>
              <a:spcBef>
                <a:spcPts val="0"/>
              </a:spcBef>
              <a:buClrTx/>
            </a:pPr>
            <a:r>
              <a:rPr lang="en-US" dirty="0" smtClean="0">
                <a:latin typeface="Calibri" pitchFamily="34" charset="0"/>
              </a:rPr>
              <a:t>On January 19, 2012 Governor McDonnell created the UWG consisting of staff from the DMME, DEQ and VDH.</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The UWG’s role is fact finding to support informed decision making, </a:t>
            </a:r>
            <a:r>
              <a:rPr lang="en-US" b="1" i="1" dirty="0" smtClean="0">
                <a:latin typeface="Calibri" pitchFamily="34" charset="0"/>
              </a:rPr>
              <a:t>NOT</a:t>
            </a:r>
            <a:r>
              <a:rPr lang="en-US" dirty="0" smtClean="0">
                <a:latin typeface="Calibri" pitchFamily="34" charset="0"/>
              </a:rPr>
              <a:t> to make a recommendation on the moratorium.</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The Governor provided the UWG with 18 tasks to complete and to report their findings to the Governor by December 1, 2012.</a:t>
            </a:r>
          </a:p>
          <a:p>
            <a:pPr>
              <a:buClrTx/>
            </a:pPr>
            <a:endParaRPr lang="en-US"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183880" cy="4568952"/>
          </a:xfrm>
        </p:spPr>
        <p:txBody>
          <a:bodyPr/>
          <a:lstStyle/>
          <a:p>
            <a:pPr>
              <a:spcBef>
                <a:spcPts val="0"/>
              </a:spcBef>
              <a:buClrTx/>
            </a:pPr>
            <a:r>
              <a:rPr lang="en-US" sz="2600" dirty="0">
                <a:latin typeface="Calibri" pitchFamily="34" charset="0"/>
              </a:rPr>
              <a:t>If Virginia requests an amendment to the agreement with the NRC and is approved to regulate uranium milling:</a:t>
            </a:r>
          </a:p>
          <a:p>
            <a:pPr>
              <a:spcBef>
                <a:spcPts val="0"/>
              </a:spcBef>
            </a:pPr>
            <a:endParaRPr lang="en-US" sz="1200" dirty="0" smtClean="0"/>
          </a:p>
          <a:p>
            <a:pPr marL="581025" lvl="2" indent="-342900">
              <a:spcBef>
                <a:spcPts val="0"/>
              </a:spcBef>
              <a:buClrTx/>
              <a:buSzPct val="80000"/>
              <a:buFont typeface="Courier New" pitchFamily="49" charset="0"/>
              <a:buChar char="o"/>
            </a:pPr>
            <a:r>
              <a:rPr lang="en-US" sz="2300" dirty="0">
                <a:latin typeface="Calibri" pitchFamily="34" charset="0"/>
              </a:rPr>
              <a:t>Financial assurance requirements would need to be </a:t>
            </a:r>
            <a:r>
              <a:rPr lang="en-US" sz="2300" dirty="0" smtClean="0">
                <a:latin typeface="Calibri" pitchFamily="34" charset="0"/>
              </a:rPr>
              <a:t>included in </a:t>
            </a:r>
            <a:r>
              <a:rPr lang="en-US" sz="2300" dirty="0">
                <a:latin typeface="Calibri" pitchFamily="34" charset="0"/>
              </a:rPr>
              <a:t>the current VDH radiation protection regulations.</a:t>
            </a:r>
          </a:p>
          <a:p>
            <a:pPr marL="581025" lvl="2" indent="-342900">
              <a:spcBef>
                <a:spcPts val="0"/>
              </a:spcBef>
              <a:buClrTx/>
              <a:buSzPct val="80000"/>
              <a:buFont typeface="Courier New" pitchFamily="49" charset="0"/>
              <a:buChar char="o"/>
            </a:pPr>
            <a:endParaRPr lang="en-US" sz="1200" dirty="0">
              <a:latin typeface="Calibri" pitchFamily="34" charset="0"/>
            </a:endParaRPr>
          </a:p>
          <a:p>
            <a:pPr marL="581025" lvl="2" indent="-342900">
              <a:spcBef>
                <a:spcPts val="0"/>
              </a:spcBef>
              <a:buClrTx/>
              <a:buSzPct val="80000"/>
              <a:buFont typeface="Courier New" pitchFamily="49" charset="0"/>
              <a:buChar char="o"/>
            </a:pPr>
            <a:r>
              <a:rPr lang="en-US" sz="2300" dirty="0" smtClean="0">
                <a:latin typeface="Calibri" pitchFamily="34" charset="0"/>
              </a:rPr>
              <a:t>The Commonwealth would need to require that t</a:t>
            </a:r>
            <a:r>
              <a:rPr lang="en-US" sz="2300" dirty="0" smtClean="0">
                <a:latin typeface="Calibri" pitchFamily="34" charset="0"/>
              </a:rPr>
              <a:t>he </a:t>
            </a:r>
            <a:r>
              <a:rPr lang="en-US" sz="2300" dirty="0">
                <a:latin typeface="Calibri" pitchFamily="34" charset="0"/>
              </a:rPr>
              <a:t>regulatory authority is listed as the third party on the Financial Assurance instrument to ensure access in case of insolvency</a:t>
            </a:r>
            <a:r>
              <a:rPr lang="en-US" sz="2300" dirty="0" smtClean="0">
                <a:latin typeface="Calibri" pitchFamily="34" charset="0"/>
              </a:rPr>
              <a:t>.</a:t>
            </a:r>
            <a:endParaRPr lang="en-US" sz="1200" dirty="0">
              <a:latin typeface="Calibri" pitchFamily="34" charset="0"/>
            </a:endParaRPr>
          </a:p>
          <a:p>
            <a:pPr marL="581025" lvl="2" indent="-342900">
              <a:spcBef>
                <a:spcPts val="0"/>
              </a:spcBef>
              <a:buClrTx/>
              <a:buSzPct val="80000"/>
              <a:buFont typeface="Courier New" pitchFamily="49" charset="0"/>
              <a:buChar char="o"/>
            </a:pPr>
            <a:r>
              <a:rPr lang="en-US" sz="2300" dirty="0" smtClean="0">
                <a:latin typeface="Calibri" pitchFamily="34" charset="0"/>
              </a:rPr>
              <a:t>All </a:t>
            </a:r>
            <a:r>
              <a:rPr lang="en-US" sz="2300" dirty="0">
                <a:latin typeface="Calibri" pitchFamily="34" charset="0"/>
              </a:rPr>
              <a:t>Financial Assurance instruments </a:t>
            </a:r>
            <a:r>
              <a:rPr lang="en-US" sz="2300" dirty="0" smtClean="0">
                <a:latin typeface="Calibri" pitchFamily="34" charset="0"/>
              </a:rPr>
              <a:t>should</a:t>
            </a:r>
            <a:r>
              <a:rPr lang="en-US" sz="2300" dirty="0" smtClean="0">
                <a:latin typeface="Calibri" pitchFamily="34" charset="0"/>
              </a:rPr>
              <a:t> </a:t>
            </a:r>
            <a:r>
              <a:rPr lang="en-US" sz="2300" dirty="0">
                <a:latin typeface="Calibri" pitchFamily="34" charset="0"/>
              </a:rPr>
              <a:t>be reviewed and approved by the VDH and the Office of the Attorney General.</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Financial Assurance - Mill</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191000"/>
          </a:xfrm>
        </p:spPr>
        <p:txBody>
          <a:bodyPr/>
          <a:lstStyle/>
          <a:p>
            <a:pPr>
              <a:spcBef>
                <a:spcPts val="0"/>
              </a:spcBef>
              <a:buClrTx/>
              <a:defRPr/>
            </a:pPr>
            <a:r>
              <a:rPr lang="en-US" sz="3200" dirty="0" smtClean="0">
                <a:latin typeface="Calibri" pitchFamily="34" charset="0"/>
              </a:rPr>
              <a:t>UWG is engaging in a socioeconomic study to:</a:t>
            </a:r>
          </a:p>
          <a:p>
            <a:pPr marL="503238" lvl="3" indent="-265113">
              <a:spcBef>
                <a:spcPts val="0"/>
              </a:spcBef>
              <a:buClrTx/>
              <a:buSzPct val="80000"/>
              <a:buFont typeface="Wingdings 2" pitchFamily="18" charset="2"/>
              <a:buChar char=""/>
              <a:defRPr/>
            </a:pPr>
            <a:endParaRPr lang="en-US" sz="1200" dirty="0" smtClean="0">
              <a:latin typeface="Calibri" pitchFamily="34" charset="0"/>
            </a:endParaRPr>
          </a:p>
          <a:p>
            <a:pPr marL="695325" lvl="3" indent="-457200">
              <a:spcBef>
                <a:spcPts val="0"/>
              </a:spcBef>
              <a:buClrTx/>
              <a:buSzPct val="80000"/>
              <a:buFont typeface="Courier New" pitchFamily="49" charset="0"/>
              <a:buChar char="o"/>
              <a:defRPr/>
            </a:pPr>
            <a:r>
              <a:rPr lang="en-US" sz="2800" dirty="0" smtClean="0">
                <a:latin typeface="Calibri" pitchFamily="34" charset="0"/>
              </a:rPr>
              <a:t>Assist in understanding potential business impacts created by uranium mining and milling.</a:t>
            </a:r>
          </a:p>
          <a:p>
            <a:pPr marL="523875" lvl="3" indent="-285750">
              <a:spcBef>
                <a:spcPts val="0"/>
              </a:spcBef>
              <a:buClrTx/>
              <a:buSzPct val="80000"/>
              <a:buFont typeface="Courier New" pitchFamily="49" charset="0"/>
              <a:buChar char="o"/>
              <a:defRPr/>
            </a:pPr>
            <a:endParaRPr lang="en-US" sz="1200" dirty="0" smtClean="0">
              <a:latin typeface="Calibri" pitchFamily="34" charset="0"/>
            </a:endParaRPr>
          </a:p>
          <a:p>
            <a:pPr marL="695325" lvl="3" indent="-457200">
              <a:spcBef>
                <a:spcPts val="0"/>
              </a:spcBef>
              <a:buClrTx/>
              <a:buSzPct val="80000"/>
              <a:buFont typeface="Courier New" pitchFamily="49" charset="0"/>
              <a:buChar char="o"/>
              <a:defRPr/>
            </a:pPr>
            <a:r>
              <a:rPr lang="en-US" sz="2800" dirty="0" smtClean="0">
                <a:latin typeface="Calibri" pitchFamily="34" charset="0"/>
              </a:rPr>
              <a:t>Gauge perception regarding a positive or a negative influence on economic development opportunities.</a:t>
            </a:r>
          </a:p>
        </p:txBody>
      </p:sp>
      <p:sp>
        <p:nvSpPr>
          <p:cNvPr id="6"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Socioeconomic Study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19600"/>
          </a:xfrm>
        </p:spPr>
        <p:txBody>
          <a:bodyPr/>
          <a:lstStyle/>
          <a:p>
            <a:pPr>
              <a:spcBef>
                <a:spcPts val="0"/>
              </a:spcBef>
              <a:buClrTx/>
              <a:defRPr/>
            </a:pPr>
            <a:r>
              <a:rPr lang="en-US" sz="3200" dirty="0" smtClean="0">
                <a:latin typeface="Calibri" pitchFamily="34" charset="0"/>
              </a:rPr>
              <a:t>The study is comprised of three components:</a:t>
            </a:r>
          </a:p>
          <a:p>
            <a:pPr>
              <a:spcBef>
                <a:spcPts val="0"/>
              </a:spcBef>
              <a:buClrTx/>
              <a:defRPr/>
            </a:pPr>
            <a:endParaRPr lang="en-US" sz="1200" dirty="0" smtClean="0">
              <a:latin typeface="Calibri" pitchFamily="34" charset="0"/>
            </a:endParaRPr>
          </a:p>
          <a:p>
            <a:pPr lvl="1">
              <a:spcBef>
                <a:spcPts val="0"/>
              </a:spcBef>
              <a:buClrTx/>
              <a:defRPr/>
            </a:pPr>
            <a:r>
              <a:rPr lang="en-US" sz="2800" dirty="0" smtClean="0">
                <a:latin typeface="Calibri" pitchFamily="34" charset="0"/>
              </a:rPr>
              <a:t>A survey of Virginia Business Leaders.</a:t>
            </a:r>
          </a:p>
          <a:p>
            <a:pPr lvl="1">
              <a:spcBef>
                <a:spcPts val="0"/>
              </a:spcBef>
              <a:buClrTx/>
              <a:defRPr/>
            </a:pPr>
            <a:endParaRPr lang="en-US" sz="1200" dirty="0" smtClean="0">
              <a:latin typeface="Calibri" pitchFamily="34" charset="0"/>
            </a:endParaRPr>
          </a:p>
          <a:p>
            <a:pPr lvl="1">
              <a:spcBef>
                <a:spcPts val="0"/>
              </a:spcBef>
              <a:buClrTx/>
              <a:defRPr/>
            </a:pPr>
            <a:r>
              <a:rPr lang="en-US" sz="2800" dirty="0" smtClean="0">
                <a:latin typeface="Calibri" pitchFamily="34" charset="0"/>
              </a:rPr>
              <a:t>A related survey of Site Location Consultants.</a:t>
            </a:r>
          </a:p>
          <a:p>
            <a:pPr lvl="1">
              <a:spcBef>
                <a:spcPts val="0"/>
              </a:spcBef>
              <a:buClrTx/>
              <a:defRPr/>
            </a:pPr>
            <a:endParaRPr lang="en-US" sz="1200" dirty="0" smtClean="0">
              <a:latin typeface="Calibri" pitchFamily="34" charset="0"/>
            </a:endParaRPr>
          </a:p>
          <a:p>
            <a:pPr lvl="1">
              <a:spcBef>
                <a:spcPts val="0"/>
              </a:spcBef>
              <a:buClrTx/>
              <a:defRPr/>
            </a:pPr>
            <a:r>
              <a:rPr lang="en-US" sz="2800" dirty="0" smtClean="0">
                <a:latin typeface="Calibri" pitchFamily="34" charset="0"/>
              </a:rPr>
              <a:t>An Economic Impact Analysis incorporating the results of the two surveys.</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Socioeconomic Study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72000"/>
          </a:xfrm>
        </p:spPr>
        <p:txBody>
          <a:bodyPr/>
          <a:lstStyle/>
          <a:p>
            <a:pPr>
              <a:spcBef>
                <a:spcPts val="0"/>
              </a:spcBef>
              <a:buClrTx/>
            </a:pPr>
            <a:r>
              <a:rPr lang="en-US" sz="3200" dirty="0" smtClean="0">
                <a:latin typeface="Calibri" pitchFamily="34" charset="0"/>
              </a:rPr>
              <a:t>Survey questions address: </a:t>
            </a:r>
          </a:p>
          <a:p>
            <a:pPr>
              <a:spcBef>
                <a:spcPts val="0"/>
              </a:spcBef>
              <a:buClrTx/>
            </a:pPr>
            <a:endParaRPr lang="en-US" sz="1000" dirty="0" smtClean="0">
              <a:latin typeface="Calibri" pitchFamily="34" charset="0"/>
            </a:endParaRPr>
          </a:p>
          <a:p>
            <a:pPr lvl="1">
              <a:spcBef>
                <a:spcPts val="0"/>
              </a:spcBef>
              <a:buClrTx/>
            </a:pPr>
            <a:r>
              <a:rPr lang="en-US" dirty="0" smtClean="0">
                <a:latin typeface="Calibri" pitchFamily="34" charset="0"/>
              </a:rPr>
              <a:t>Awareness of uranium deposits and the existing moratorium.</a:t>
            </a:r>
          </a:p>
          <a:p>
            <a:pPr lvl="1">
              <a:spcBef>
                <a:spcPts val="0"/>
              </a:spcBef>
              <a:buClrTx/>
            </a:pPr>
            <a:endParaRPr lang="en-US" sz="1000" dirty="0" smtClean="0">
              <a:latin typeface="Calibri" pitchFamily="34" charset="0"/>
            </a:endParaRPr>
          </a:p>
          <a:p>
            <a:pPr lvl="1">
              <a:spcBef>
                <a:spcPts val="0"/>
              </a:spcBef>
              <a:buClrTx/>
            </a:pPr>
            <a:r>
              <a:rPr lang="en-US" dirty="0" smtClean="0">
                <a:latin typeface="Calibri" pitchFamily="34" charset="0"/>
              </a:rPr>
              <a:t>Perceptions of Virginia as a place to conduct business.</a:t>
            </a:r>
          </a:p>
          <a:p>
            <a:pPr lvl="1">
              <a:spcBef>
                <a:spcPts val="0"/>
              </a:spcBef>
              <a:buClrTx/>
            </a:pPr>
            <a:endParaRPr lang="en-US" sz="1000" dirty="0" smtClean="0">
              <a:latin typeface="Calibri" pitchFamily="34" charset="0"/>
            </a:endParaRPr>
          </a:p>
          <a:p>
            <a:pPr lvl="1">
              <a:spcBef>
                <a:spcPts val="0"/>
              </a:spcBef>
              <a:buClrTx/>
            </a:pPr>
            <a:r>
              <a:rPr lang="en-US" dirty="0" smtClean="0">
                <a:latin typeface="Calibri" pitchFamily="34" charset="0"/>
              </a:rPr>
              <a:t>Perceptions of client attitudes to use Virginia businesses and products.</a:t>
            </a:r>
          </a:p>
          <a:p>
            <a:pPr lvl="1">
              <a:spcBef>
                <a:spcPts val="0"/>
              </a:spcBef>
              <a:buClrTx/>
            </a:pPr>
            <a:endParaRPr lang="en-US" sz="1000" dirty="0" smtClean="0">
              <a:latin typeface="Calibri" pitchFamily="34" charset="0"/>
            </a:endParaRPr>
          </a:p>
          <a:p>
            <a:pPr lvl="1">
              <a:spcBef>
                <a:spcPts val="0"/>
              </a:spcBef>
              <a:buClrTx/>
            </a:pPr>
            <a:r>
              <a:rPr lang="en-US" dirty="0" smtClean="0">
                <a:latin typeface="Calibri" pitchFamily="34" charset="0"/>
              </a:rPr>
              <a:t>Positive or negative impacts on agriculture, tourism, education, businesses relocation, the housing market, etc.</a:t>
            </a:r>
            <a:endParaRPr lang="en-US" sz="2800" dirty="0">
              <a:latin typeface="Calibri" pitchFamily="34" charset="0"/>
            </a:endParaRP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Socioeconomic Study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267200"/>
          </a:xfrm>
        </p:spPr>
        <p:txBody>
          <a:bodyPr/>
          <a:lstStyle/>
          <a:p>
            <a:pPr>
              <a:spcBef>
                <a:spcPts val="0"/>
              </a:spcBef>
              <a:buClrTx/>
              <a:defRPr/>
            </a:pPr>
            <a:r>
              <a:rPr lang="en-US" dirty="0" smtClean="0">
                <a:latin typeface="Calibri" pitchFamily="34" charset="0"/>
              </a:rPr>
              <a:t>The report will include the tabulation and analysis of each survey question, demographics, geographic distribution and any other appropriate parameters.</a:t>
            </a:r>
          </a:p>
          <a:p>
            <a:pPr>
              <a:spcBef>
                <a:spcPts val="0"/>
              </a:spcBef>
              <a:buClrTx/>
              <a:defRPr/>
            </a:pPr>
            <a:endParaRPr lang="en-US" sz="1200" dirty="0" smtClean="0">
              <a:latin typeface="Calibri" pitchFamily="34" charset="0"/>
            </a:endParaRPr>
          </a:p>
          <a:p>
            <a:pPr>
              <a:spcBef>
                <a:spcPts val="0"/>
              </a:spcBef>
              <a:buClrTx/>
              <a:defRPr/>
            </a:pPr>
            <a:r>
              <a:rPr lang="en-US" dirty="0" smtClean="0">
                <a:latin typeface="Calibri" pitchFamily="34" charset="0"/>
              </a:rPr>
              <a:t>The report will include key findings and recommendations based on the responses to the surveys. </a:t>
            </a:r>
          </a:p>
          <a:p>
            <a:pPr>
              <a:buFont typeface="Wingdings" pitchFamily="2" charset="2"/>
              <a:buChar char="Ø"/>
              <a:defRPr/>
            </a:pPr>
            <a:endParaRPr lang="en-US" sz="2800" dirty="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Socioeconomic Study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Content Placeholder 2"/>
          <p:cNvSpPr>
            <a:spLocks noGrp="1"/>
          </p:cNvSpPr>
          <p:nvPr>
            <p:ph idx="1"/>
          </p:nvPr>
        </p:nvSpPr>
        <p:spPr>
          <a:xfrm>
            <a:off x="457200" y="1295400"/>
            <a:ext cx="8183562" cy="4572000"/>
          </a:xfrm>
        </p:spPr>
        <p:txBody>
          <a:bodyPr/>
          <a:lstStyle/>
          <a:p>
            <a:pPr>
              <a:spcBef>
                <a:spcPts val="0"/>
              </a:spcBef>
              <a:buClr>
                <a:schemeClr val="tx1"/>
              </a:buClr>
            </a:pPr>
            <a:r>
              <a:rPr lang="en-US" dirty="0" smtClean="0">
                <a:latin typeface="Calibri" pitchFamily="34" charset="0"/>
              </a:rPr>
              <a:t>MSHA would be responsible for overseeing the safety and health of mine and mill workers under 30 CFR. </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dirty="0" smtClean="0">
                <a:latin typeface="Calibri" pitchFamily="34" charset="0"/>
              </a:rPr>
              <a:t>DMME statutory authority </a:t>
            </a:r>
            <a:r>
              <a:rPr lang="en-US" dirty="0" smtClean="0">
                <a:latin typeface="Calibri" pitchFamily="34" charset="0"/>
              </a:rPr>
              <a:t>would be necessary </a:t>
            </a:r>
            <a:r>
              <a:rPr lang="en-US" dirty="0" smtClean="0">
                <a:latin typeface="Calibri" pitchFamily="34" charset="0"/>
              </a:rPr>
              <a:t>to provide a comprehensive radiological protection plan for all mine workers as part of the mine permitting </a:t>
            </a:r>
            <a:r>
              <a:rPr lang="en-US" dirty="0" smtClean="0">
                <a:latin typeface="Calibri" pitchFamily="34" charset="0"/>
              </a:rPr>
              <a:t>process if the moratorium is lifted.</a:t>
            </a:r>
            <a:endParaRPr lang="en-US" dirty="0" smtClean="0">
              <a:latin typeface="Calibri" pitchFamily="34" charset="0"/>
            </a:endParaRPr>
          </a:p>
          <a:p>
            <a:pPr>
              <a:spcBef>
                <a:spcPts val="0"/>
              </a:spcBef>
              <a:buClr>
                <a:schemeClr val="tx1"/>
              </a:buClr>
            </a:pPr>
            <a:endParaRPr lang="en-US" sz="1200" dirty="0" smtClean="0">
              <a:latin typeface="Calibri" pitchFamily="34" charset="0"/>
            </a:endParaRPr>
          </a:p>
          <a:p>
            <a:pPr>
              <a:spcBef>
                <a:spcPts val="0"/>
              </a:spcBef>
              <a:buClr>
                <a:schemeClr val="tx1"/>
              </a:buClr>
            </a:pPr>
            <a:r>
              <a:rPr lang="en-US" dirty="0" smtClean="0">
                <a:latin typeface="Calibri" pitchFamily="34" charset="0"/>
              </a:rPr>
              <a:t>Radiation protection requirements exist under current NRC and VDH regulations.</a:t>
            </a:r>
          </a:p>
          <a:p>
            <a:pPr>
              <a:buClr>
                <a:schemeClr val="tx1"/>
              </a:buClr>
            </a:pPr>
            <a:endParaRPr lang="en-US" dirty="0" smtClean="0">
              <a:latin typeface="Calibri" pitchFamily="34" charset="0"/>
            </a:endParaRPr>
          </a:p>
          <a:p>
            <a:pPr>
              <a:buClr>
                <a:schemeClr val="tx1"/>
              </a:buClr>
            </a:pPr>
            <a:endParaRPr lang="en-US" dirty="0" smtClean="0">
              <a:latin typeface="Calibri" pitchFamily="34" charset="0"/>
            </a:endParaRP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Presentation Summary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Content Placeholder 2"/>
          <p:cNvSpPr>
            <a:spLocks noGrp="1"/>
          </p:cNvSpPr>
          <p:nvPr>
            <p:ph idx="1"/>
          </p:nvPr>
        </p:nvSpPr>
        <p:spPr>
          <a:xfrm>
            <a:off x="457200" y="1143000"/>
            <a:ext cx="8183562" cy="4724400"/>
          </a:xfrm>
        </p:spPr>
        <p:txBody>
          <a:bodyPr/>
          <a:lstStyle/>
          <a:p>
            <a:pPr>
              <a:spcBef>
                <a:spcPts val="0"/>
              </a:spcBef>
              <a:buClr>
                <a:schemeClr val="tx1"/>
              </a:buClr>
            </a:pPr>
            <a:r>
              <a:rPr lang="en-US" sz="2400" dirty="0" smtClean="0">
                <a:latin typeface="Calibri" pitchFamily="34" charset="0"/>
              </a:rPr>
              <a:t>Under current federal regulations, an</a:t>
            </a:r>
            <a:r>
              <a:rPr lang="en-US" sz="2400" dirty="0" smtClean="0">
                <a:latin typeface="Calibri" pitchFamily="34" charset="0"/>
              </a:rPr>
              <a:t> </a:t>
            </a:r>
            <a:r>
              <a:rPr lang="en-US" sz="2400" dirty="0" smtClean="0">
                <a:latin typeface="Calibri" pitchFamily="34" charset="0"/>
              </a:rPr>
              <a:t>applicant </a:t>
            </a:r>
            <a:r>
              <a:rPr lang="en-US" sz="2400" dirty="0" smtClean="0">
                <a:latin typeface="Calibri" pitchFamily="34" charset="0"/>
              </a:rPr>
              <a:t>is required </a:t>
            </a:r>
            <a:r>
              <a:rPr lang="en-US" sz="2400" dirty="0" smtClean="0">
                <a:latin typeface="Calibri" pitchFamily="34" charset="0"/>
              </a:rPr>
              <a:t>to submit its emergency response plans to the licensing agencies for review and approval.</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400" dirty="0" smtClean="0">
                <a:latin typeface="Calibri" pitchFamily="34" charset="0"/>
              </a:rPr>
              <a:t>DMME, VDH and VDEM have emergency response contingencies in place.</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400" dirty="0" smtClean="0">
                <a:latin typeface="Calibri" pitchFamily="34" charset="0"/>
              </a:rPr>
              <a:t>Financial assurance is the responsibility of the applicant and </a:t>
            </a:r>
            <a:r>
              <a:rPr lang="en-US" sz="2400" dirty="0" smtClean="0">
                <a:latin typeface="Calibri" pitchFamily="34" charset="0"/>
              </a:rPr>
              <a:t>would have to </a:t>
            </a:r>
            <a:r>
              <a:rPr lang="en-US" sz="2400" dirty="0" smtClean="0">
                <a:latin typeface="Calibri" pitchFamily="34" charset="0"/>
              </a:rPr>
              <a:t>be approved by the regulating agencies before a permit is issued (mine) or before operations commence (mill).</a:t>
            </a:r>
          </a:p>
          <a:p>
            <a:pPr>
              <a:spcBef>
                <a:spcPts val="0"/>
              </a:spcBef>
              <a:buClr>
                <a:schemeClr val="tx1"/>
              </a:buClr>
            </a:pPr>
            <a:endParaRPr lang="en-US" sz="1200" dirty="0" smtClean="0">
              <a:latin typeface="Calibri" pitchFamily="34" charset="0"/>
            </a:endParaRPr>
          </a:p>
          <a:p>
            <a:pPr>
              <a:spcBef>
                <a:spcPts val="0"/>
              </a:spcBef>
              <a:buClr>
                <a:schemeClr val="tx1"/>
              </a:buClr>
            </a:pPr>
            <a:r>
              <a:rPr lang="en-US" sz="2400" dirty="0" smtClean="0">
                <a:latin typeface="Calibri" pitchFamily="34" charset="0"/>
              </a:rPr>
              <a:t>The amount of financial assurance must be adequate for third party reclamation and restitution.</a:t>
            </a:r>
          </a:p>
          <a:p>
            <a:pPr>
              <a:buClr>
                <a:schemeClr val="tx1"/>
              </a:buClr>
            </a:pPr>
            <a:endParaRPr lang="en-US" sz="2400" dirty="0" smtClean="0">
              <a:latin typeface="Calibri" pitchFamily="34" charset="0"/>
            </a:endParaRP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Presentation Summary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038600"/>
          </a:xfrm>
        </p:spPr>
        <p:txBody>
          <a:bodyPr/>
          <a:lstStyle/>
          <a:p>
            <a:pPr>
              <a:spcBef>
                <a:spcPts val="0"/>
              </a:spcBef>
              <a:buClrTx/>
              <a:defRPr/>
            </a:pPr>
            <a:r>
              <a:rPr lang="en-US" sz="3200" dirty="0" smtClean="0">
                <a:latin typeface="Calibri" pitchFamily="34" charset="0"/>
              </a:rPr>
              <a:t>The UWG will complete its final report and submit it to the </a:t>
            </a:r>
            <a:r>
              <a:rPr lang="en-US" sz="3200" dirty="0" smtClean="0">
                <a:latin typeface="Calibri" pitchFamily="34" charset="0"/>
              </a:rPr>
              <a:t>Governor on </a:t>
            </a:r>
            <a:r>
              <a:rPr lang="en-US" sz="3200" dirty="0" smtClean="0">
                <a:latin typeface="Calibri" pitchFamily="34" charset="0"/>
              </a:rPr>
              <a:t>December 1</a:t>
            </a:r>
            <a:r>
              <a:rPr lang="en-US" sz="3200" baseline="30000" dirty="0" smtClean="0">
                <a:latin typeface="Calibri" pitchFamily="34" charset="0"/>
              </a:rPr>
              <a:t>st</a:t>
            </a:r>
            <a:r>
              <a:rPr lang="en-US" sz="3200" dirty="0" smtClean="0">
                <a:latin typeface="Calibri" pitchFamily="34" charset="0"/>
              </a:rPr>
              <a:t>.</a:t>
            </a:r>
          </a:p>
          <a:p>
            <a:pPr>
              <a:spcBef>
                <a:spcPts val="0"/>
              </a:spcBef>
              <a:buClrTx/>
              <a:defRPr/>
            </a:pPr>
            <a:endParaRPr lang="en-US" sz="1200" dirty="0" smtClean="0">
              <a:latin typeface="Calibri" pitchFamily="34" charset="0"/>
            </a:endParaRPr>
          </a:p>
          <a:p>
            <a:pPr>
              <a:spcBef>
                <a:spcPts val="0"/>
              </a:spcBef>
              <a:buClrTx/>
              <a:defRPr/>
            </a:pPr>
            <a:r>
              <a:rPr lang="en-US" sz="3200" dirty="0" smtClean="0">
                <a:latin typeface="Calibri" pitchFamily="34" charset="0"/>
              </a:rPr>
              <a:t>The report will be presented to the </a:t>
            </a:r>
            <a:r>
              <a:rPr lang="en-US" sz="3200" dirty="0" smtClean="0">
                <a:latin typeface="Calibri" pitchFamily="34" charset="0"/>
              </a:rPr>
              <a:t>Uranium Subcommittee of the Coal </a:t>
            </a:r>
            <a:r>
              <a:rPr lang="en-US" sz="3200" dirty="0" smtClean="0">
                <a:latin typeface="Calibri" pitchFamily="34" charset="0"/>
              </a:rPr>
              <a:t>and Energy Commission in mid-December.</a:t>
            </a:r>
          </a:p>
          <a:p>
            <a:pPr>
              <a:buFont typeface="Wingdings" pitchFamily="2" charset="2"/>
              <a:buChar char="Ø"/>
              <a:defRPr/>
            </a:pPr>
            <a:endParaRPr lang="en-US" sz="2800" dirty="0"/>
          </a:p>
        </p:txBody>
      </p:sp>
      <p:sp>
        <p:nvSpPr>
          <p:cNvPr id="4"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Presentation Summary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88987"/>
          </a:xfrm>
        </p:spPr>
        <p:txBody>
          <a:bodyPr/>
          <a:lstStyle/>
          <a:p>
            <a:pPr algn="ctr">
              <a:defRPr/>
            </a:pPr>
            <a:r>
              <a:rPr lang="en-US" dirty="0" smtClean="0">
                <a:solidFill>
                  <a:schemeClr val="tx1"/>
                </a:solidFill>
              </a:rPr>
              <a:t>Governor’s Directive</a:t>
            </a:r>
            <a:endParaRPr lang="en-US" dirty="0">
              <a:solidFill>
                <a:schemeClr val="tx1"/>
              </a:solidFill>
            </a:endParaRPr>
          </a:p>
        </p:txBody>
      </p:sp>
      <p:sp>
        <p:nvSpPr>
          <p:cNvPr id="3" name="Content Placeholder 2"/>
          <p:cNvSpPr>
            <a:spLocks noGrp="1"/>
          </p:cNvSpPr>
          <p:nvPr>
            <p:ph idx="1"/>
          </p:nvPr>
        </p:nvSpPr>
        <p:spPr>
          <a:xfrm>
            <a:off x="381000" y="1600200"/>
            <a:ext cx="8229600" cy="4225925"/>
          </a:xfrm>
        </p:spPr>
        <p:txBody>
          <a:bodyPr/>
          <a:lstStyle/>
          <a:p>
            <a:pPr>
              <a:spcBef>
                <a:spcPts val="0"/>
              </a:spcBef>
              <a:buClr>
                <a:schemeClr val="tx1"/>
              </a:buClr>
              <a:defRPr/>
            </a:pPr>
            <a:r>
              <a:rPr lang="en-US" dirty="0" smtClean="0">
                <a:latin typeface="Calibri" pitchFamily="34" charset="0"/>
              </a:rPr>
              <a:t>Determine the measures necessary to proactively protect worker health and safety, including monitoring for occupational impacts.</a:t>
            </a:r>
          </a:p>
          <a:p>
            <a:pPr>
              <a:spcBef>
                <a:spcPts val="0"/>
              </a:spcBef>
              <a:buClr>
                <a:schemeClr val="tx1"/>
              </a:buClr>
              <a:defRPr/>
            </a:pPr>
            <a:endParaRPr lang="en-US" sz="1200" dirty="0" smtClean="0">
              <a:latin typeface="Calibri" pitchFamily="34" charset="0"/>
            </a:endParaRPr>
          </a:p>
          <a:p>
            <a:pPr>
              <a:spcBef>
                <a:spcPts val="0"/>
              </a:spcBef>
              <a:buClr>
                <a:schemeClr val="tx1"/>
              </a:buClr>
              <a:defRPr/>
            </a:pPr>
            <a:r>
              <a:rPr lang="en-US" dirty="0" smtClean="0">
                <a:latin typeface="Calibri" pitchFamily="34" charset="0"/>
              </a:rPr>
              <a:t>Establish the process by which all three agencies would adopt a unified emergency preparedness and response plan.</a:t>
            </a:r>
          </a:p>
          <a:p>
            <a:pPr>
              <a:spcBef>
                <a:spcPts val="0"/>
              </a:spcBef>
              <a:buClr>
                <a:schemeClr val="tx1"/>
              </a:buClr>
              <a:defRPr/>
            </a:pPr>
            <a:endParaRPr lang="en-US" sz="1200" dirty="0" smtClean="0">
              <a:latin typeface="Calibri" pitchFamily="34" charset="0"/>
            </a:endParaRPr>
          </a:p>
          <a:p>
            <a:pPr>
              <a:spcBef>
                <a:spcPts val="0"/>
              </a:spcBef>
              <a:buClr>
                <a:schemeClr val="tx1"/>
              </a:buClr>
              <a:defRPr/>
            </a:pPr>
            <a:r>
              <a:rPr lang="en-US" dirty="0" smtClean="0">
                <a:latin typeface="Calibri" pitchFamily="34" charset="0"/>
              </a:rPr>
              <a:t>Develop a comprehensive financial assurance program for uranium mining and milling.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83562" cy="671512"/>
          </a:xfrm>
        </p:spPr>
        <p:txBody>
          <a:bodyPr/>
          <a:lstStyle/>
          <a:p>
            <a:pPr algn="ctr">
              <a:defRPr/>
            </a:pPr>
            <a:r>
              <a:rPr lang="en-US" dirty="0" smtClean="0">
                <a:solidFill>
                  <a:schemeClr val="tx1"/>
                </a:solidFill>
              </a:rPr>
              <a:t>Worker Health and Safety</a:t>
            </a:r>
            <a:endParaRPr lang="en-US" dirty="0">
              <a:solidFill>
                <a:schemeClr val="tx1"/>
              </a:solidFill>
            </a:endParaRPr>
          </a:p>
        </p:txBody>
      </p:sp>
      <p:sp>
        <p:nvSpPr>
          <p:cNvPr id="8195" name="Content Placeholder 2"/>
          <p:cNvSpPr>
            <a:spLocks noGrp="1"/>
          </p:cNvSpPr>
          <p:nvPr>
            <p:ph idx="1"/>
          </p:nvPr>
        </p:nvSpPr>
        <p:spPr>
          <a:xfrm>
            <a:off x="457200" y="1371600"/>
            <a:ext cx="8183562" cy="4419600"/>
          </a:xfrm>
        </p:spPr>
        <p:txBody>
          <a:bodyPr/>
          <a:lstStyle/>
          <a:p>
            <a:pPr>
              <a:spcBef>
                <a:spcPts val="0"/>
              </a:spcBef>
              <a:buClrTx/>
            </a:pPr>
            <a:r>
              <a:rPr lang="en-US" dirty="0" smtClean="0">
                <a:latin typeface="Calibri" pitchFamily="34" charset="0"/>
              </a:rPr>
              <a:t>The Mine </a:t>
            </a:r>
            <a:r>
              <a:rPr lang="en-US" dirty="0" smtClean="0">
                <a:latin typeface="Calibri" pitchFamily="34" charset="0"/>
              </a:rPr>
              <a:t>Safety </a:t>
            </a:r>
            <a:r>
              <a:rPr lang="en-US" dirty="0" smtClean="0">
                <a:latin typeface="Calibri" pitchFamily="34" charset="0"/>
              </a:rPr>
              <a:t>and </a:t>
            </a:r>
            <a:r>
              <a:rPr lang="en-US" dirty="0" smtClean="0">
                <a:latin typeface="Calibri" pitchFamily="34" charset="0"/>
              </a:rPr>
              <a:t>Health </a:t>
            </a:r>
            <a:r>
              <a:rPr lang="en-US" dirty="0" smtClean="0">
                <a:latin typeface="Calibri" pitchFamily="34" charset="0"/>
              </a:rPr>
              <a:t>Administration (MSHA) currently regulates the occupational health and safety of all mine and mill workers.</a:t>
            </a:r>
          </a:p>
          <a:p>
            <a:pPr>
              <a:spcBef>
                <a:spcPts val="0"/>
              </a:spcBef>
              <a:buClrTx/>
            </a:pPr>
            <a:endParaRPr lang="en-US" sz="1200" dirty="0" smtClean="0">
              <a:latin typeface="Calibri" pitchFamily="34" charset="0"/>
            </a:endParaRPr>
          </a:p>
          <a:p>
            <a:pPr>
              <a:spcBef>
                <a:spcPts val="0"/>
              </a:spcBef>
              <a:buClrTx/>
            </a:pPr>
            <a:r>
              <a:rPr lang="en-US" dirty="0" smtClean="0">
                <a:latin typeface="Calibri" pitchFamily="34" charset="0"/>
              </a:rPr>
              <a:t>DMME currently regulates the safety of mineral mine workers in the Commonwealth.</a:t>
            </a:r>
          </a:p>
          <a:p>
            <a:pPr>
              <a:spcBef>
                <a:spcPts val="0"/>
              </a:spcBef>
              <a:buClrTx/>
              <a:buNone/>
            </a:pPr>
            <a:endParaRPr lang="en-US" sz="1200" dirty="0" smtClean="0">
              <a:latin typeface="Calibri" pitchFamily="34" charset="0"/>
            </a:endParaRPr>
          </a:p>
          <a:p>
            <a:pPr>
              <a:spcBef>
                <a:spcPts val="0"/>
              </a:spcBef>
              <a:buClrTx/>
            </a:pPr>
            <a:r>
              <a:rPr lang="en-US" dirty="0" smtClean="0">
                <a:latin typeface="Calibri" pitchFamily="34" charset="0"/>
              </a:rPr>
              <a:t>The Nuclear Regulatory Commission (NRC) or the Agreement State (VDH) regulates mill worker radiation exposure.</a:t>
            </a:r>
          </a:p>
          <a:p>
            <a:endParaRPr lang="en-US" dirty="0" smtClean="0"/>
          </a:p>
          <a:p>
            <a:pPr>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457200" y="1447800"/>
            <a:ext cx="8183562" cy="4264025"/>
          </a:xfrm>
        </p:spPr>
        <p:txBody>
          <a:bodyPr/>
          <a:lstStyle/>
          <a:p>
            <a:pPr>
              <a:spcBef>
                <a:spcPts val="0"/>
              </a:spcBef>
              <a:buNone/>
              <a:defRPr/>
            </a:pPr>
            <a:r>
              <a:rPr lang="en-US" sz="3200" b="1" dirty="0">
                <a:latin typeface="Calibri" pitchFamily="34" charset="0"/>
              </a:rPr>
              <a:t>Issues: </a:t>
            </a:r>
          </a:p>
          <a:p>
            <a:pPr>
              <a:spcBef>
                <a:spcPts val="0"/>
              </a:spcBef>
              <a:buClrTx/>
              <a:buFont typeface="Arial" pitchFamily="34" charset="0"/>
              <a:buChar char="•"/>
            </a:pPr>
            <a:endParaRPr lang="en-US" sz="1800" dirty="0" smtClean="0">
              <a:latin typeface="Calibri" pitchFamily="34" charset="0"/>
            </a:endParaRPr>
          </a:p>
          <a:p>
            <a:pPr lvl="1">
              <a:spcBef>
                <a:spcPts val="0"/>
              </a:spcBef>
              <a:buClrTx/>
              <a:buFont typeface="Arial" pitchFamily="34" charset="0"/>
              <a:buChar char="•"/>
            </a:pPr>
            <a:r>
              <a:rPr lang="en-US" sz="2800" dirty="0" smtClean="0">
                <a:latin typeface="Calibri" pitchFamily="34" charset="0"/>
              </a:rPr>
              <a:t>Radiation</a:t>
            </a:r>
            <a:endParaRPr lang="en-US" sz="2800" strike="sngStrike" dirty="0" smtClean="0">
              <a:latin typeface="Calibri" pitchFamily="34" charset="0"/>
            </a:endParaRPr>
          </a:p>
          <a:p>
            <a:pPr lvl="1">
              <a:buClrTx/>
              <a:buFont typeface="Arial" pitchFamily="34" charset="0"/>
              <a:buChar char="•"/>
            </a:pPr>
            <a:r>
              <a:rPr lang="en-US" sz="2800" dirty="0" smtClean="0">
                <a:latin typeface="Calibri" pitchFamily="34" charset="0"/>
              </a:rPr>
              <a:t>Silica and other airborne contaminants</a:t>
            </a:r>
          </a:p>
          <a:p>
            <a:pPr lvl="1">
              <a:buClrTx/>
              <a:buFont typeface="Arial" pitchFamily="34" charset="0"/>
              <a:buChar char="•"/>
            </a:pPr>
            <a:r>
              <a:rPr lang="en-US" sz="2800" dirty="0" smtClean="0">
                <a:latin typeface="Calibri" pitchFamily="34" charset="0"/>
              </a:rPr>
              <a:t>Diesel fumes</a:t>
            </a:r>
          </a:p>
          <a:p>
            <a:pPr lvl="1">
              <a:buClrTx/>
              <a:buFont typeface="Arial" pitchFamily="34" charset="0"/>
              <a:buChar char="•"/>
            </a:pPr>
            <a:r>
              <a:rPr lang="en-US" sz="2800" dirty="0" smtClean="0">
                <a:latin typeface="Calibri" pitchFamily="34" charset="0"/>
              </a:rPr>
              <a:t>Noise</a:t>
            </a:r>
          </a:p>
          <a:p>
            <a:endParaRPr lang="en-US" dirty="0" smtClean="0"/>
          </a:p>
          <a:p>
            <a:endParaRPr lang="en-US" dirty="0" smtClean="0"/>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1295400"/>
            <a:ext cx="8183562" cy="4495800"/>
          </a:xfrm>
        </p:spPr>
        <p:txBody>
          <a:bodyPr/>
          <a:lstStyle/>
          <a:p>
            <a:pPr>
              <a:buFont typeface="Wingdings 2" pitchFamily="18" charset="2"/>
              <a:buNone/>
            </a:pPr>
            <a:r>
              <a:rPr lang="en-US" sz="3200" b="1" dirty="0" smtClean="0">
                <a:latin typeface="Calibri" pitchFamily="34" charset="0"/>
              </a:rPr>
              <a:t>MSHA Radiation Standards:</a:t>
            </a:r>
          </a:p>
          <a:p>
            <a:pPr>
              <a:buFont typeface="Wingdings 2" pitchFamily="18" charset="2"/>
              <a:buNone/>
            </a:pPr>
            <a:endParaRPr lang="en-US" sz="1200" b="1" dirty="0" smtClean="0">
              <a:latin typeface="Calibri" pitchFamily="34" charset="0"/>
            </a:endParaRPr>
          </a:p>
          <a:p>
            <a:pPr>
              <a:spcBef>
                <a:spcPts val="0"/>
              </a:spcBef>
              <a:buClrTx/>
            </a:pPr>
            <a:r>
              <a:rPr lang="en-US" sz="2600" dirty="0" smtClean="0">
                <a:latin typeface="Calibri" pitchFamily="34" charset="0"/>
              </a:rPr>
              <a:t>Existing federal regulations address radiation exposure to underground miners.  Requirements include:</a:t>
            </a:r>
          </a:p>
          <a:p>
            <a:pPr>
              <a:spcBef>
                <a:spcPts val="0"/>
              </a:spcBef>
              <a:buClrTx/>
            </a:pPr>
            <a:endParaRPr lang="en-US" sz="1200" dirty="0" smtClean="0">
              <a:latin typeface="Calibri" pitchFamily="34" charset="0"/>
            </a:endParaRPr>
          </a:p>
          <a:p>
            <a:pPr lvl="1">
              <a:spcBef>
                <a:spcPts val="0"/>
              </a:spcBef>
              <a:buClrTx/>
            </a:pPr>
            <a:r>
              <a:rPr lang="en-US" sz="2600" dirty="0" smtClean="0">
                <a:latin typeface="Calibri" pitchFamily="34" charset="0"/>
              </a:rPr>
              <a:t>Radon daughter concentrations must be determined every two weeks;</a:t>
            </a:r>
            <a:endParaRPr lang="en-US" sz="1200" dirty="0" smtClean="0">
              <a:latin typeface="Calibri" pitchFamily="34" charset="0"/>
            </a:endParaRPr>
          </a:p>
          <a:p>
            <a:pPr lvl="1">
              <a:spcBef>
                <a:spcPts val="0"/>
              </a:spcBef>
              <a:buClrTx/>
            </a:pPr>
            <a:endParaRPr lang="en-US" sz="1200" dirty="0" smtClean="0">
              <a:latin typeface="Calibri" pitchFamily="34" charset="0"/>
            </a:endParaRPr>
          </a:p>
          <a:p>
            <a:pPr lvl="1">
              <a:spcBef>
                <a:spcPts val="0"/>
              </a:spcBef>
              <a:buClrTx/>
            </a:pPr>
            <a:r>
              <a:rPr lang="en-US" sz="2600" dirty="0" smtClean="0">
                <a:latin typeface="Calibri" pitchFamily="34" charset="0"/>
              </a:rPr>
              <a:t>Radon daughter concentration shall not exceed 4 working level months per year; and</a:t>
            </a:r>
          </a:p>
          <a:p>
            <a:pPr lvl="1">
              <a:spcBef>
                <a:spcPts val="0"/>
              </a:spcBef>
              <a:buClrTx/>
            </a:pPr>
            <a:endParaRPr lang="en-US" sz="1200" dirty="0" smtClean="0">
              <a:latin typeface="Calibri" pitchFamily="34" charset="0"/>
            </a:endParaRPr>
          </a:p>
          <a:p>
            <a:pPr lvl="1">
              <a:spcBef>
                <a:spcPts val="0"/>
              </a:spcBef>
              <a:buClrTx/>
            </a:pPr>
            <a:r>
              <a:rPr lang="en-US" sz="2600" dirty="0" smtClean="0">
                <a:latin typeface="Calibri" pitchFamily="34" charset="0"/>
              </a:rPr>
              <a:t>Annual exposure limit of </a:t>
            </a:r>
            <a:r>
              <a:rPr lang="en-US" sz="2600" dirty="0" smtClean="0">
                <a:latin typeface="Calibri" pitchFamily="34" charset="0"/>
              </a:rPr>
              <a:t>5 </a:t>
            </a:r>
            <a:r>
              <a:rPr lang="en-US" sz="2600" dirty="0" smtClean="0">
                <a:latin typeface="Calibri" pitchFamily="34" charset="0"/>
              </a:rPr>
              <a:t>rem.</a:t>
            </a:r>
          </a:p>
          <a:p>
            <a:pPr lvl="1"/>
            <a:endParaRPr lang="en-US" sz="1800" dirty="0" smtClean="0"/>
          </a:p>
        </p:txBody>
      </p:sp>
      <p:sp>
        <p:nvSpPr>
          <p:cNvPr id="9220" name="Footer Placeholder 3"/>
          <p:cNvSpPr>
            <a:spLocks noGrp="1"/>
          </p:cNvSpPr>
          <p:nvPr>
            <p:ph type="ftr"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solidFill>
                  <a:srgbClr val="AFADA5"/>
                </a:solidFill>
              </a:rPr>
              <a:t> </a:t>
            </a:r>
          </a:p>
        </p:txBody>
      </p:sp>
      <p:sp>
        <p:nvSpPr>
          <p:cNvPr id="6"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1219200"/>
            <a:ext cx="8183562" cy="4495800"/>
          </a:xfrm>
        </p:spPr>
        <p:txBody>
          <a:bodyPr/>
          <a:lstStyle/>
          <a:p>
            <a:pPr>
              <a:buFont typeface="Wingdings 2" pitchFamily="18" charset="2"/>
              <a:buNone/>
            </a:pPr>
            <a:r>
              <a:rPr lang="en-US" sz="3200" b="1" dirty="0" smtClean="0">
                <a:latin typeface="Calibri" pitchFamily="34" charset="0"/>
              </a:rPr>
              <a:t>NRC Radiation Standards:</a:t>
            </a:r>
          </a:p>
          <a:p>
            <a:pPr>
              <a:buFont typeface="Wingdings 2" pitchFamily="18" charset="2"/>
              <a:buNone/>
            </a:pPr>
            <a:endParaRPr lang="en-US" sz="1200" b="1" dirty="0" smtClean="0">
              <a:latin typeface="Calibri" pitchFamily="34" charset="0"/>
            </a:endParaRPr>
          </a:p>
          <a:p>
            <a:pPr>
              <a:spcBef>
                <a:spcPts val="0"/>
              </a:spcBef>
              <a:buClrTx/>
            </a:pPr>
            <a:r>
              <a:rPr lang="en-US" dirty="0" smtClean="0">
                <a:latin typeface="Calibri" pitchFamily="34" charset="0"/>
              </a:rPr>
              <a:t>Existing federal regulations address radiation exposure limits that apply to all licensees:</a:t>
            </a:r>
          </a:p>
          <a:p>
            <a:pPr>
              <a:spcBef>
                <a:spcPts val="0"/>
              </a:spcBef>
              <a:buClrTx/>
            </a:pPr>
            <a:endParaRPr lang="en-US" sz="1200" dirty="0" smtClean="0">
              <a:latin typeface="Calibri" pitchFamily="34" charset="0"/>
            </a:endParaRPr>
          </a:p>
          <a:p>
            <a:pPr lvl="1">
              <a:spcBef>
                <a:spcPts val="0"/>
              </a:spcBef>
              <a:buClrTx/>
            </a:pPr>
            <a:r>
              <a:rPr lang="en-US" sz="2800" dirty="0" smtClean="0">
                <a:latin typeface="Calibri" pitchFamily="34" charset="0"/>
              </a:rPr>
              <a:t>Maintain doses “as low as is reasonably achievable” (ALARA);</a:t>
            </a:r>
          </a:p>
          <a:p>
            <a:pPr lvl="1">
              <a:spcBef>
                <a:spcPts val="0"/>
              </a:spcBef>
              <a:buClrTx/>
            </a:pPr>
            <a:endParaRPr lang="en-US" sz="1200" dirty="0" smtClean="0">
              <a:latin typeface="Calibri" pitchFamily="34" charset="0"/>
            </a:endParaRPr>
          </a:p>
          <a:p>
            <a:pPr lvl="1">
              <a:spcBef>
                <a:spcPts val="0"/>
              </a:spcBef>
              <a:buClrTx/>
            </a:pPr>
            <a:r>
              <a:rPr lang="en-US" sz="2800" dirty="0" smtClean="0">
                <a:latin typeface="Calibri" pitchFamily="34" charset="0"/>
              </a:rPr>
              <a:t>Limit total effective dose equivalent received to 5 </a:t>
            </a:r>
            <a:r>
              <a:rPr lang="en-US" sz="2800" dirty="0" err="1" smtClean="0">
                <a:latin typeface="Calibri" pitchFamily="34" charset="0"/>
              </a:rPr>
              <a:t>rem</a:t>
            </a:r>
            <a:r>
              <a:rPr lang="en-US" sz="2800" dirty="0" smtClean="0">
                <a:latin typeface="Calibri" pitchFamily="34" charset="0"/>
              </a:rPr>
              <a:t> per year; and</a:t>
            </a:r>
          </a:p>
          <a:p>
            <a:pPr lvl="1">
              <a:spcBef>
                <a:spcPts val="0"/>
              </a:spcBef>
              <a:buClrTx/>
            </a:pPr>
            <a:endParaRPr lang="en-US" sz="1200" dirty="0" smtClean="0">
              <a:latin typeface="Calibri" pitchFamily="34" charset="0"/>
            </a:endParaRPr>
          </a:p>
          <a:p>
            <a:pPr lvl="1">
              <a:spcBef>
                <a:spcPts val="0"/>
              </a:spcBef>
              <a:buClrTx/>
            </a:pPr>
            <a:r>
              <a:rPr lang="en-US" sz="2800" dirty="0" smtClean="0">
                <a:latin typeface="Calibri" pitchFamily="34" charset="0"/>
              </a:rPr>
              <a:t>Limit exposure to 25 mrem per year after closure.</a:t>
            </a:r>
          </a:p>
          <a:p>
            <a:pPr lvl="2"/>
            <a:endParaRPr lang="en-US" sz="1600" dirty="0" smtClean="0">
              <a:latin typeface="Calibri" pitchFamily="34" charset="0"/>
            </a:endParaRPr>
          </a:p>
          <a:p>
            <a:pPr lvl="2"/>
            <a:endParaRPr lang="en-US" sz="1600" dirty="0" smtClean="0"/>
          </a:p>
        </p:txBody>
      </p:sp>
      <p:sp>
        <p:nvSpPr>
          <p:cNvPr id="9220" name="Footer Placeholder 3"/>
          <p:cNvSpPr>
            <a:spLocks noGrp="1"/>
          </p:cNvSpPr>
          <p:nvPr>
            <p:ph type="ftr"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solidFill>
                  <a:srgbClr val="AFADA5"/>
                </a:solidFill>
              </a:rPr>
              <a:t> </a:t>
            </a:r>
          </a:p>
        </p:txBody>
      </p:sp>
      <p:sp>
        <p:nvSpPr>
          <p:cNvPr id="6"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381000" y="1295400"/>
            <a:ext cx="8183563" cy="4645025"/>
          </a:xfrm>
        </p:spPr>
        <p:txBody>
          <a:bodyPr/>
          <a:lstStyle/>
          <a:p>
            <a:pPr>
              <a:spcBef>
                <a:spcPts val="0"/>
              </a:spcBef>
              <a:buFont typeface="Wingdings 2" pitchFamily="18" charset="2"/>
              <a:buNone/>
            </a:pPr>
            <a:r>
              <a:rPr lang="en-US" sz="3200" b="1" dirty="0" smtClean="0">
                <a:latin typeface="Calibri" pitchFamily="34" charset="0"/>
              </a:rPr>
              <a:t>NRC Radiation Standards (cont’d):</a:t>
            </a:r>
          </a:p>
          <a:p>
            <a:pPr>
              <a:spcBef>
                <a:spcPts val="0"/>
              </a:spcBef>
              <a:buFont typeface="Wingdings 2" pitchFamily="18" charset="2"/>
              <a:buNone/>
            </a:pPr>
            <a:endParaRPr lang="en-US" sz="1200" dirty="0" smtClean="0">
              <a:latin typeface="Calibri" pitchFamily="34" charset="0"/>
            </a:endParaRPr>
          </a:p>
          <a:p>
            <a:pPr>
              <a:spcBef>
                <a:spcPts val="0"/>
              </a:spcBef>
              <a:buClrTx/>
            </a:pPr>
            <a:r>
              <a:rPr lang="en-US" sz="2600" dirty="0" smtClean="0">
                <a:latin typeface="Calibri" pitchFamily="34" charset="0"/>
              </a:rPr>
              <a:t>Tracking worker doses is required if the annual dose is likely to exceed 10% of the annual dose limit of 5 rem.  </a:t>
            </a:r>
          </a:p>
          <a:p>
            <a:pPr>
              <a:spcBef>
                <a:spcPts val="0"/>
              </a:spcBef>
              <a:buClrTx/>
            </a:pPr>
            <a:endParaRPr lang="en-US" sz="1200" dirty="0" smtClean="0">
              <a:latin typeface="Calibri" pitchFamily="34" charset="0"/>
            </a:endParaRPr>
          </a:p>
          <a:p>
            <a:pPr>
              <a:spcBef>
                <a:spcPts val="0"/>
              </a:spcBef>
              <a:buClrTx/>
            </a:pPr>
            <a:r>
              <a:rPr lang="en-US" sz="2600" dirty="0" smtClean="0">
                <a:latin typeface="Calibri" pitchFamily="34" charset="0"/>
              </a:rPr>
              <a:t>A dose report is provided to the worker and must be available for review during an inspection.  </a:t>
            </a:r>
          </a:p>
          <a:p>
            <a:pPr>
              <a:spcBef>
                <a:spcPts val="0"/>
              </a:spcBef>
              <a:buClrTx/>
            </a:pPr>
            <a:endParaRPr lang="en-US" sz="1200" dirty="0" smtClean="0">
              <a:latin typeface="Calibri" pitchFamily="34" charset="0"/>
            </a:endParaRPr>
          </a:p>
          <a:p>
            <a:pPr>
              <a:spcBef>
                <a:spcPts val="0"/>
              </a:spcBef>
              <a:buClrTx/>
            </a:pPr>
            <a:r>
              <a:rPr lang="en-US" sz="2600" dirty="0" smtClean="0">
                <a:latin typeface="Calibri" pitchFamily="34" charset="0"/>
              </a:rPr>
              <a:t>Individual doses exceeding 5 </a:t>
            </a:r>
            <a:r>
              <a:rPr lang="en-US" sz="2600" dirty="0" err="1" smtClean="0">
                <a:latin typeface="Calibri" pitchFamily="34" charset="0"/>
              </a:rPr>
              <a:t>rem</a:t>
            </a:r>
            <a:r>
              <a:rPr lang="en-US" sz="2600" dirty="0" smtClean="0">
                <a:latin typeface="Calibri" pitchFamily="34" charset="0"/>
              </a:rPr>
              <a:t> must be reported to the NRC or </a:t>
            </a:r>
            <a:r>
              <a:rPr lang="en-US" sz="2600" dirty="0" smtClean="0">
                <a:latin typeface="Calibri" pitchFamily="34" charset="0"/>
              </a:rPr>
              <a:t>the Agreement </a:t>
            </a:r>
            <a:r>
              <a:rPr lang="en-US" sz="2600" dirty="0" smtClean="0">
                <a:latin typeface="Calibri" pitchFamily="34" charset="0"/>
              </a:rPr>
              <a:t>state.  </a:t>
            </a:r>
          </a:p>
          <a:p>
            <a:endParaRPr lang="en-US" sz="1800" dirty="0" smtClean="0"/>
          </a:p>
          <a:p>
            <a:pPr>
              <a:buFont typeface="Wingdings 2" pitchFamily="18" charset="2"/>
              <a:buNone/>
            </a:pPr>
            <a:r>
              <a:rPr lang="en-US" sz="1800" dirty="0" smtClean="0"/>
              <a:t>	</a:t>
            </a:r>
          </a:p>
        </p:txBody>
      </p:sp>
      <p:sp>
        <p:nvSpPr>
          <p:cNvPr id="5" name="Title 1"/>
          <p:cNvSpPr txBox="1">
            <a:spLocks/>
          </p:cNvSpPr>
          <p:nvPr/>
        </p:nvSpPr>
        <p:spPr>
          <a:xfrm>
            <a:off x="381000" y="457200"/>
            <a:ext cx="8183562" cy="671512"/>
          </a:xfrm>
          <a:prstGeom prst="rect">
            <a:avLst/>
          </a:prstGeo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chemeClr val="tx1"/>
                </a:solidFill>
                <a:effectLst>
                  <a:outerShdw blurRad="53975" dist="22860" dir="5400000" algn="tl" rotWithShape="0">
                    <a:srgbClr val="000000">
                      <a:alpha val="55000"/>
                    </a:srgbClr>
                  </a:outerShdw>
                </a:effectLst>
                <a:uLnTx/>
                <a:uFillTx/>
                <a:latin typeface="+mj-lt"/>
                <a:ea typeface="+mj-ea"/>
                <a:cs typeface="+mj-cs"/>
              </a:rPr>
              <a:t>Worker Health and Safety</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3799</TotalTime>
  <Words>2135</Words>
  <Application>Microsoft Office PowerPoint</Application>
  <PresentationFormat>On-screen Show (4:3)</PresentationFormat>
  <Paragraphs>310</Paragraphs>
  <Slides>37</Slides>
  <Notes>10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Aspect</vt:lpstr>
      <vt:lpstr>Uranium Working Group (UWG)  Public Meeting</vt:lpstr>
      <vt:lpstr>Presentation Overview</vt:lpstr>
      <vt:lpstr>Uranium Working Group (UWG) </vt:lpstr>
      <vt:lpstr>Governor’s Directive</vt:lpstr>
      <vt:lpstr>Worker Health and Safety</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Coordination with DMME</dc:title>
  <dc:creator>Michael Skiffington</dc:creator>
  <cp:lastModifiedBy>cathie.france@dmme.virginia.gov</cp:lastModifiedBy>
  <cp:revision>434</cp:revision>
  <dcterms:created xsi:type="dcterms:W3CDTF">2012-07-27T16:28:19Z</dcterms:created>
  <dcterms:modified xsi:type="dcterms:W3CDTF">2012-11-26T17:18:00Z</dcterms:modified>
</cp:coreProperties>
</file>